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73" r:id="rId18"/>
    <p:sldId id="275" r:id="rId19"/>
    <p:sldId id="272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46" autoAdjust="0"/>
  </p:normalViewPr>
  <p:slideViewPr>
    <p:cSldViewPr snapToGrid="0" snapToObjects="1">
      <p:cViewPr>
        <p:scale>
          <a:sx n="112" d="100"/>
          <a:sy n="112" d="100"/>
        </p:scale>
        <p:origin x="-143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A06FA-B7F5-8B49-B5A3-881C53271461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EFFB4-654F-7841-BB6D-3F79247A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479E-D9C0-8148-9677-C14EAABF829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9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2C94-C310-694C-A10E-E7D1C9913CA2}" type="datetimeFigureOut">
              <a:rPr lang="en-US" smtClean="0"/>
              <a:t>05-03-12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22E8-57C4-6A47-8870-A4FD933A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33" y="1938901"/>
            <a:ext cx="8649998" cy="1696184"/>
          </a:xfrm>
        </p:spPr>
        <p:txBody>
          <a:bodyPr>
            <a:noAutofit/>
          </a:bodyPr>
          <a:lstStyle/>
          <a:p>
            <a:r>
              <a:rPr lang="en-GB" dirty="0" err="1" smtClean="0"/>
              <a:t>MultiCon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3000" dirty="0"/>
              <a:t>Multilayer Concordance Functions in ELAN and ANNEX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9986"/>
            <a:ext cx="6400800" cy="1607379"/>
          </a:xfrm>
        </p:spPr>
        <p:txBody>
          <a:bodyPr>
            <a:normAutofit/>
          </a:bodyPr>
          <a:lstStyle/>
          <a:p>
            <a:r>
              <a:rPr lang="en-GB" dirty="0" err="1" smtClean="0"/>
              <a:t>Onno</a:t>
            </a:r>
            <a:r>
              <a:rPr lang="en-GB" dirty="0" smtClean="0"/>
              <a:t> Crasborn</a:t>
            </a:r>
          </a:p>
          <a:p>
            <a:r>
              <a:rPr lang="en-GB" sz="2400" dirty="0" smtClean="0"/>
              <a:t>Centre for Language Studies</a:t>
            </a:r>
          </a:p>
          <a:p>
            <a:r>
              <a:rPr lang="en-GB" sz="2400" dirty="0" smtClean="0"/>
              <a:t>Radboud </a:t>
            </a:r>
            <a:r>
              <a:rPr lang="en-GB" sz="2400" dirty="0" err="1" smtClean="0"/>
              <a:t>Universiteit</a:t>
            </a:r>
            <a:r>
              <a:rPr lang="en-GB" sz="2400" dirty="0" smtClean="0"/>
              <a:t>, Nijmegen</a:t>
            </a:r>
            <a:endParaRPr lang="en-GB" sz="2400" dirty="0"/>
          </a:p>
        </p:txBody>
      </p:sp>
      <p:pic>
        <p:nvPicPr>
          <p:cNvPr id="4" name="Picture 3" descr="MPG logo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65" y="554047"/>
            <a:ext cx="956733" cy="956733"/>
          </a:xfrm>
          <a:prstGeom prst="rect">
            <a:avLst/>
          </a:prstGeom>
        </p:spPr>
      </p:pic>
      <p:pic>
        <p:nvPicPr>
          <p:cNvPr id="5" name="Picture 4" descr="ru-beeldmerk-zwar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99" y="452975"/>
            <a:ext cx="822737" cy="1057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715" y="6304002"/>
            <a:ext cx="364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CLARIN-NL, Hilversum, 6 March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4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3-04 at 19.13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86" y="-366888"/>
            <a:ext cx="10651309" cy="8085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111" y="2525889"/>
            <a:ext cx="1044222" cy="136877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2444" y="2525890"/>
            <a:ext cx="2765778" cy="136877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3-04 at 19.1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67" y="-396265"/>
            <a:ext cx="10411178" cy="7903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8444" y="2455334"/>
            <a:ext cx="1185334" cy="131233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 err="1" smtClean="0"/>
              <a:t>MultiCon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Enable query by variable (rather than a string/</a:t>
            </a:r>
            <a:r>
              <a:rPr lang="en-US" sz="2400" dirty="0" err="1" smtClean="0"/>
              <a:t>RegExpr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58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3-04 at 19.1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2667"/>
            <a:ext cx="3479800" cy="4673600"/>
          </a:xfrm>
          <a:prstGeom prst="rect">
            <a:avLst/>
          </a:prstGeom>
        </p:spPr>
      </p:pic>
      <p:pic>
        <p:nvPicPr>
          <p:cNvPr id="5" name="Picture 4" descr="Screen Shot 2012-03-04 at 19.1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72" y="2052461"/>
            <a:ext cx="2984500" cy="3060700"/>
          </a:xfrm>
          <a:prstGeom prst="rect">
            <a:avLst/>
          </a:prstGeom>
        </p:spPr>
      </p:pic>
      <p:pic>
        <p:nvPicPr>
          <p:cNvPr id="6" name="Picture 5" descr="Screen Shot 2012-03-04 at 19.20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72" y="274638"/>
            <a:ext cx="2184400" cy="3314700"/>
          </a:xfrm>
          <a:prstGeom prst="rect">
            <a:avLst/>
          </a:prstGeom>
        </p:spPr>
      </p:pic>
      <p:pic>
        <p:nvPicPr>
          <p:cNvPr id="7" name="Picture 6" descr="Screen Shot 2012-03-04 at 19.20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95" y="4236156"/>
            <a:ext cx="227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 err="1" smtClean="0"/>
              <a:t>MultiCon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query-by-variable (rather than a string/</a:t>
            </a:r>
            <a:r>
              <a:rPr lang="en-US" sz="2400" dirty="0" err="1" smtClean="0"/>
              <a:t>RegExpr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queries specifying multiple criteria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7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3-04 at 19.1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962" y="-395113"/>
            <a:ext cx="10446836" cy="793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89" y="1016000"/>
            <a:ext cx="5362221" cy="584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 err="1" smtClean="0"/>
              <a:t>MultiCon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query-by-variable (rather than a string/</a:t>
            </a:r>
            <a:r>
              <a:rPr lang="en-US" sz="2400" dirty="0" err="1" smtClean="0"/>
              <a:t>RegExpr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queries specifying multiple criteria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saving of queries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1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4 at 19.3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65"/>
            <a:ext cx="9144000" cy="64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3-04 at 19.1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962" y="-395113"/>
            <a:ext cx="10446836" cy="793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89" y="1016000"/>
            <a:ext cx="5362221" cy="584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4 at 19.3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28650"/>
          </a:xfrm>
          <a:prstGeom prst="rect">
            <a:avLst/>
          </a:prstGeom>
        </p:spPr>
      </p:pic>
      <p:pic>
        <p:nvPicPr>
          <p:cNvPr id="10" name="Picture 9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8" y="3550358"/>
            <a:ext cx="2654300" cy="812800"/>
          </a:xfrm>
          <a:prstGeom prst="rect">
            <a:avLst/>
          </a:prstGeom>
        </p:spPr>
      </p:pic>
      <p:pic>
        <p:nvPicPr>
          <p:cNvPr id="8" name="Picture 7" descr="Screen Shot 2012-03-04 at 19.31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0"/>
            <a:ext cx="9144000" cy="726538"/>
          </a:xfrm>
          <a:prstGeom prst="rect">
            <a:avLst/>
          </a:prstGeom>
        </p:spPr>
      </p:pic>
      <p:pic>
        <p:nvPicPr>
          <p:cNvPr id="9" name="Picture 8" descr="Screen Shot 2012-03-04 at 19.31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758"/>
            <a:ext cx="9144000" cy="807149"/>
          </a:xfrm>
          <a:prstGeom prst="rect">
            <a:avLst/>
          </a:prstGeom>
        </p:spPr>
      </p:pic>
      <p:pic>
        <p:nvPicPr>
          <p:cNvPr id="11" name="Picture 10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61" y="4738508"/>
            <a:ext cx="2654300" cy="1964780"/>
          </a:xfrm>
          <a:prstGeom prst="rect">
            <a:avLst/>
          </a:prstGeom>
        </p:spPr>
      </p:pic>
      <p:pic>
        <p:nvPicPr>
          <p:cNvPr id="12" name="Picture 11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8" y="4738508"/>
            <a:ext cx="2654300" cy="1964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966157"/>
            <a:ext cx="9144000" cy="19727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588" y="3379387"/>
            <a:ext cx="6237438" cy="147422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959100" algn="l"/>
              </a:tabLst>
            </a:pPr>
            <a:r>
              <a:rPr lang="en-US" sz="1800" dirty="0" smtClean="0"/>
              <a:t>Onno Crasborn	Han Sloetjes</a:t>
            </a:r>
          </a:p>
          <a:p>
            <a:pPr marL="0" indent="0">
              <a:buNone/>
              <a:tabLst>
                <a:tab pos="2959100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Lari</a:t>
            </a:r>
            <a:r>
              <a:rPr lang="en-US" sz="1800" dirty="0" smtClean="0"/>
              <a:t> </a:t>
            </a:r>
            <a:r>
              <a:rPr lang="en-US" sz="1800" dirty="0" err="1" smtClean="0"/>
              <a:t>Lampen</a:t>
            </a:r>
            <a:endParaRPr lang="en-US" sz="1800" dirty="0" smtClean="0"/>
          </a:p>
          <a:p>
            <a:pPr marL="0" indent="0">
              <a:buNone/>
              <a:tabLst>
                <a:tab pos="2959100" algn="l"/>
              </a:tabLst>
            </a:pPr>
            <a:r>
              <a:rPr lang="en-US" sz="1800" dirty="0"/>
              <a:t>	Micha </a:t>
            </a:r>
            <a:r>
              <a:rPr lang="en-US" sz="1800" dirty="0" smtClean="0"/>
              <a:t>Hulsbosch</a:t>
            </a:r>
          </a:p>
          <a:p>
            <a:pPr marL="0" indent="0">
              <a:buNone/>
              <a:tabLst>
                <a:tab pos="2959100" algn="l"/>
              </a:tabLst>
            </a:pPr>
            <a:endParaRPr lang="en-US" sz="1800" dirty="0"/>
          </a:p>
          <a:p>
            <a:pPr marL="0" indent="0">
              <a:buNone/>
              <a:tabLst>
                <a:tab pos="2959100" algn="l"/>
              </a:tabLst>
            </a:pPr>
            <a:r>
              <a:rPr lang="en-US" sz="1800" b="1" dirty="0" smtClean="0"/>
              <a:t>Project coordinator	Developers</a:t>
            </a:r>
          </a:p>
          <a:p>
            <a:pPr marL="0" indent="0">
              <a:buNone/>
              <a:tabLst>
                <a:tab pos="2959100" algn="l"/>
              </a:tabLst>
            </a:pPr>
            <a:r>
              <a:rPr lang="en-US" sz="1800" b="1" dirty="0" smtClean="0"/>
              <a:t>&amp; User</a:t>
            </a:r>
            <a:endParaRPr lang="en-US" sz="1800" b="1" dirty="0"/>
          </a:p>
        </p:txBody>
      </p:sp>
      <p:pic>
        <p:nvPicPr>
          <p:cNvPr id="4" name="Picture 3" descr="MPG 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91" y="1903534"/>
            <a:ext cx="956733" cy="956733"/>
          </a:xfrm>
          <a:prstGeom prst="rect">
            <a:avLst/>
          </a:prstGeom>
        </p:spPr>
      </p:pic>
      <p:pic>
        <p:nvPicPr>
          <p:cNvPr id="5" name="Picture 4" descr="ru-beeldmerk-zw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25" y="1802462"/>
            <a:ext cx="822737" cy="10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4 at 19.3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28650"/>
          </a:xfrm>
          <a:prstGeom prst="rect">
            <a:avLst/>
          </a:prstGeom>
        </p:spPr>
      </p:pic>
      <p:pic>
        <p:nvPicPr>
          <p:cNvPr id="10" name="Picture 9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8" y="3550358"/>
            <a:ext cx="2654300" cy="812800"/>
          </a:xfrm>
          <a:prstGeom prst="rect">
            <a:avLst/>
          </a:prstGeom>
        </p:spPr>
      </p:pic>
      <p:pic>
        <p:nvPicPr>
          <p:cNvPr id="8" name="Picture 7" descr="Screen Shot 2012-03-04 at 19.31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2" y="3079840"/>
            <a:ext cx="9144000" cy="726538"/>
          </a:xfrm>
          <a:prstGeom prst="rect">
            <a:avLst/>
          </a:prstGeom>
        </p:spPr>
      </p:pic>
      <p:pic>
        <p:nvPicPr>
          <p:cNvPr id="9" name="Picture 8" descr="Screen Shot 2012-03-04 at 19.31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2" y="3956758"/>
            <a:ext cx="9144000" cy="807149"/>
          </a:xfrm>
          <a:prstGeom prst="rect">
            <a:avLst/>
          </a:prstGeom>
        </p:spPr>
      </p:pic>
      <p:pic>
        <p:nvPicPr>
          <p:cNvPr id="11" name="Picture 10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61" y="4738508"/>
            <a:ext cx="2654300" cy="1964780"/>
          </a:xfrm>
          <a:prstGeom prst="rect">
            <a:avLst/>
          </a:prstGeom>
        </p:spPr>
      </p:pic>
      <p:pic>
        <p:nvPicPr>
          <p:cNvPr id="12" name="Picture 11" descr="Screen Shot 2012-03-04 at 1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8" y="4738508"/>
            <a:ext cx="2654300" cy="196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556" y="3079840"/>
            <a:ext cx="86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Filename</a:t>
            </a:r>
          </a:p>
          <a:p>
            <a:r>
              <a:rPr lang="en-US" sz="1200" dirty="0" smtClean="0"/>
              <a:t>Participant</a:t>
            </a:r>
          </a:p>
          <a:p>
            <a:r>
              <a:rPr lang="en-US" sz="1200" dirty="0" smtClean="0"/>
              <a:t>Annotator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556" y="3969437"/>
            <a:ext cx="86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Filename</a:t>
            </a:r>
          </a:p>
          <a:p>
            <a:r>
              <a:rPr lang="en-US" sz="1200" dirty="0" smtClean="0"/>
              <a:t>Participant</a:t>
            </a:r>
          </a:p>
          <a:p>
            <a:r>
              <a:rPr lang="en-US" sz="1200" dirty="0" smtClean="0"/>
              <a:t>Annotator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0" y="2878667"/>
            <a:ext cx="1538111" cy="20602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 err="1" smtClean="0"/>
              <a:t>MultiCon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query-by-variable (rather than a string/</a:t>
            </a:r>
            <a:r>
              <a:rPr lang="en-US" sz="2400" dirty="0" err="1" smtClean="0"/>
              <a:t>RegExpr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queries specifying multiple criteria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Enable saving of queries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err="1" smtClean="0"/>
              <a:t>Visualisation</a:t>
            </a:r>
            <a:r>
              <a:rPr lang="en-US" sz="2400" dirty="0" smtClean="0"/>
              <a:t> of collocations in search results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Integrate these in both ELAN and ANNEX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/>
              <a:t>Disseminate through webcasts of the new functionality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0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3-04 at 18.5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3" y="0"/>
            <a:ext cx="10156300" cy="6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4 at 19.0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24" y="-183444"/>
            <a:ext cx="10331632" cy="73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111"/>
            <a:ext cx="8229600" cy="43340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Segmental string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Intonation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Hand movement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Eye gaze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Eye brows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Head movement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32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Left hand</a:t>
            </a:r>
          </a:p>
          <a:p>
            <a:r>
              <a:rPr lang="en-US" sz="2400" dirty="0" smtClean="0"/>
              <a:t>Right hand</a:t>
            </a:r>
          </a:p>
          <a:p>
            <a:r>
              <a:rPr lang="en-US" sz="2400" dirty="0" smtClean="0"/>
              <a:t>Eye gaze</a:t>
            </a:r>
          </a:p>
          <a:p>
            <a:r>
              <a:rPr lang="en-US" sz="2400" dirty="0" smtClean="0"/>
              <a:t>Eye opening</a:t>
            </a:r>
          </a:p>
          <a:p>
            <a:r>
              <a:rPr lang="en-US" sz="2400" dirty="0" smtClean="0"/>
              <a:t>Eye brows</a:t>
            </a:r>
          </a:p>
          <a:p>
            <a:r>
              <a:rPr lang="en-US" sz="2400" dirty="0" smtClean="0"/>
              <a:t>Cheeks</a:t>
            </a:r>
          </a:p>
          <a:p>
            <a:r>
              <a:rPr lang="en-US" sz="2400" dirty="0" smtClean="0"/>
              <a:t>Nose</a:t>
            </a:r>
          </a:p>
          <a:p>
            <a:r>
              <a:rPr lang="en-US" sz="2400" dirty="0" smtClean="0"/>
              <a:t>Mouth</a:t>
            </a:r>
          </a:p>
          <a:p>
            <a:r>
              <a:rPr lang="en-US" sz="2400" dirty="0" smtClean="0"/>
              <a:t>Head</a:t>
            </a:r>
          </a:p>
          <a:p>
            <a:r>
              <a:rPr lang="en-US" sz="2400" dirty="0" smtClean="0"/>
              <a:t>Torso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21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Left hand</a:t>
            </a:r>
          </a:p>
          <a:p>
            <a:r>
              <a:rPr lang="en-US" sz="2400" dirty="0" smtClean="0"/>
              <a:t>Right hand</a:t>
            </a:r>
          </a:p>
          <a:p>
            <a:r>
              <a:rPr lang="en-US" sz="2400" dirty="0" smtClean="0"/>
              <a:t>Eye gaze</a:t>
            </a:r>
          </a:p>
          <a:p>
            <a:r>
              <a:rPr lang="en-US" sz="2400" dirty="0" smtClean="0"/>
              <a:t>Eye opening</a:t>
            </a:r>
          </a:p>
          <a:p>
            <a:r>
              <a:rPr lang="en-US" sz="2400" dirty="0" smtClean="0"/>
              <a:t>Eye brows</a:t>
            </a:r>
          </a:p>
          <a:p>
            <a:r>
              <a:rPr lang="en-US" sz="2400" dirty="0" smtClean="0"/>
              <a:t>Cheeks</a:t>
            </a:r>
          </a:p>
          <a:p>
            <a:r>
              <a:rPr lang="en-US" sz="2400" dirty="0" smtClean="0"/>
              <a:t>Nose</a:t>
            </a:r>
          </a:p>
          <a:p>
            <a:r>
              <a:rPr lang="en-US" sz="2400" dirty="0" smtClean="0"/>
              <a:t>Mouth</a:t>
            </a:r>
          </a:p>
          <a:p>
            <a:r>
              <a:rPr lang="en-US" sz="2400" dirty="0" smtClean="0"/>
              <a:t>Head</a:t>
            </a:r>
          </a:p>
          <a:p>
            <a:r>
              <a:rPr lang="en-US" sz="2400" smtClean="0"/>
              <a:t>Torso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922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4 at 19.0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43"/>
            <a:ext cx="9144000" cy="5875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444" y="790222"/>
            <a:ext cx="1340556" cy="179211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8444" y="942622"/>
            <a:ext cx="1778000" cy="62371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3-04 at 19.1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889" y="-309827"/>
            <a:ext cx="10371667" cy="78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186</Words>
  <Application>Microsoft Macintosh PowerPoint</Application>
  <PresentationFormat>On-screen Show 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MultiCon Multilayer Concordance Functions in ELAN and ANNEX</vt:lpstr>
      <vt:lpstr>PowerPoint Presentation</vt:lpstr>
      <vt:lpstr>PowerPoint Presentation</vt:lpstr>
      <vt:lpstr>PowerPoint Presentation</vt:lpstr>
      <vt:lpstr>Spoken language</vt:lpstr>
      <vt:lpstr>Sign language</vt:lpstr>
      <vt:lpstr>Sign language</vt:lpstr>
      <vt:lpstr>PowerPoint Presentation</vt:lpstr>
      <vt:lpstr>PowerPoint Presentation</vt:lpstr>
      <vt:lpstr>PowerPoint Presentation</vt:lpstr>
      <vt:lpstr>PowerPoint Presentation</vt:lpstr>
      <vt:lpstr>Goals for MultiCon</vt:lpstr>
      <vt:lpstr>PowerPoint Presentation</vt:lpstr>
      <vt:lpstr>Goals for MultiCon</vt:lpstr>
      <vt:lpstr>PowerPoint Presentation</vt:lpstr>
      <vt:lpstr>Goals for MultiCon</vt:lpstr>
      <vt:lpstr>PowerPoint Presentation</vt:lpstr>
      <vt:lpstr>PowerPoint Presentation</vt:lpstr>
      <vt:lpstr>PowerPoint Presentation</vt:lpstr>
      <vt:lpstr>PowerPoint Presentation</vt:lpstr>
      <vt:lpstr>Goals for MultiCon</vt:lpstr>
    </vt:vector>
  </TitlesOfParts>
  <Company>Radboud University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MultiCon </dc:title>
  <dc:creator>Onno Crasborn</dc:creator>
  <cp:lastModifiedBy>Onno Crasborn</cp:lastModifiedBy>
  <cp:revision>24</cp:revision>
  <dcterms:created xsi:type="dcterms:W3CDTF">2012-03-04T17:44:34Z</dcterms:created>
  <dcterms:modified xsi:type="dcterms:W3CDTF">2012-03-05T11:07:06Z</dcterms:modified>
</cp:coreProperties>
</file>