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2" r:id="rId4"/>
    <p:sldMasterId id="2147483687" r:id="rId5"/>
  </p:sldMasterIdLst>
  <p:notesMasterIdLst>
    <p:notesMasterId r:id="rId30"/>
  </p:notesMasterIdLst>
  <p:sldIdLst>
    <p:sldId id="290" r:id="rId6"/>
    <p:sldId id="293" r:id="rId7"/>
    <p:sldId id="270" r:id="rId8"/>
    <p:sldId id="274" r:id="rId9"/>
    <p:sldId id="276" r:id="rId10"/>
    <p:sldId id="287" r:id="rId11"/>
    <p:sldId id="277" r:id="rId12"/>
    <p:sldId id="264" r:id="rId13"/>
    <p:sldId id="259" r:id="rId14"/>
    <p:sldId id="262" r:id="rId15"/>
    <p:sldId id="265" r:id="rId16"/>
    <p:sldId id="288" r:id="rId17"/>
    <p:sldId id="260" r:id="rId18"/>
    <p:sldId id="266" r:id="rId19"/>
    <p:sldId id="267" r:id="rId20"/>
    <p:sldId id="279" r:id="rId21"/>
    <p:sldId id="268" r:id="rId22"/>
    <p:sldId id="269" r:id="rId23"/>
    <p:sldId id="289" r:id="rId24"/>
    <p:sldId id="273" r:id="rId25"/>
    <p:sldId id="272" r:id="rId26"/>
    <p:sldId id="280" r:id="rId27"/>
    <p:sldId id="281" r:id="rId28"/>
    <p:sldId id="291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9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0" autoAdjust="0"/>
  </p:normalViewPr>
  <p:slideViewPr>
    <p:cSldViewPr>
      <p:cViewPr varScale="1">
        <p:scale>
          <a:sx n="60" d="100"/>
          <a:sy n="60" d="100"/>
        </p:scale>
        <p:origin x="-7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AE13-75D8-4A67-AEFE-6A7E877C64CF}" type="datetimeFigureOut">
              <a:rPr lang="nl-NL" smtClean="0"/>
              <a:pPr/>
              <a:t>3-3-2012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546B4-D79F-4200-AEC8-DEF0D3EC69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546B4-D79F-4200-AEC8-DEF0D3EC6932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Poppetje van dia 3 zou moeten kunnen denken: Tools? </a:t>
            </a:r>
            <a:r>
              <a:rPr lang="nl-NL" dirty="0" err="1" smtClean="0"/>
              <a:t>Queries</a:t>
            </a:r>
            <a:r>
              <a:rPr lang="nl-NL" dirty="0" smtClean="0"/>
              <a:t>? Data? Metadata? Wildcards? </a:t>
            </a:r>
            <a:r>
              <a:rPr lang="nl-NL" dirty="0" err="1" smtClean="0"/>
              <a:t>Lucene</a:t>
            </a:r>
            <a:r>
              <a:rPr lang="nl-NL" dirty="0" smtClean="0"/>
              <a:t>? Booleaans? </a:t>
            </a:r>
          </a:p>
          <a:p>
            <a:endParaRPr lang="nl-NL" dirty="0" smtClean="0"/>
          </a:p>
          <a:p>
            <a:r>
              <a:rPr lang="nl-NL" dirty="0" smtClean="0"/>
              <a:t>En het poppetje raakt in de war.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546B4-D79F-4200-AEC8-DEF0D3EC6932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Collectie / Archief</a:t>
            </a:r>
          </a:p>
          <a:p>
            <a:r>
              <a:rPr lang="nl-NL" dirty="0" smtClean="0"/>
              <a:t>Fotocollectie </a:t>
            </a:r>
            <a:r>
              <a:rPr lang="nl-NL" dirty="0" err="1" smtClean="0"/>
              <a:t>Anefo</a:t>
            </a:r>
            <a:endParaRPr lang="nl-NL" dirty="0" smtClean="0"/>
          </a:p>
          <a:p>
            <a:r>
              <a:rPr lang="nl-NL" b="1" dirty="0" smtClean="0"/>
              <a:t>Reportage / Serie</a:t>
            </a:r>
          </a:p>
          <a:p>
            <a:r>
              <a:rPr lang="nl-NL" dirty="0" smtClean="0"/>
              <a:t>Eerste Kamer behandelt een verklaring van de heer Hendrik Adams van de </a:t>
            </a:r>
            <a:r>
              <a:rPr lang="nl-NL" dirty="0" err="1" smtClean="0"/>
              <a:t>Boerenparij</a:t>
            </a:r>
            <a:endParaRPr lang="nl-NL" dirty="0" smtClean="0"/>
          </a:p>
          <a:p>
            <a:r>
              <a:rPr lang="nl-NL" b="1" dirty="0" smtClean="0"/>
              <a:t>Beschrijving</a:t>
            </a:r>
          </a:p>
          <a:p>
            <a:r>
              <a:rPr lang="nl-NL" dirty="0" err="1" smtClean="0"/>
              <a:t>VVD-lid</a:t>
            </a:r>
            <a:r>
              <a:rPr lang="nl-NL" dirty="0" smtClean="0"/>
              <a:t> Jan Baas aan het woord, Hendrik Adams luistert</a:t>
            </a:r>
          </a:p>
          <a:p>
            <a:r>
              <a:rPr lang="nl-NL" b="1" dirty="0" smtClean="0"/>
              <a:t>Datum</a:t>
            </a:r>
          </a:p>
          <a:p>
            <a:r>
              <a:rPr lang="nl-NL" dirty="0" smtClean="0"/>
              <a:t>4 oktober 1966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546B4-D79F-4200-AEC8-DEF0D3EC6932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Waarheid: 11 oktober 1966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546B4-D79F-4200-AEC8-DEF0D3EC6932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Metadata</a:t>
            </a:r>
          </a:p>
          <a:p>
            <a:r>
              <a:rPr lang="nl-NL" b="1" dirty="0" smtClean="0"/>
              <a:t>Collectie / Archief </a:t>
            </a:r>
            <a:r>
              <a:rPr lang="nl-NL" dirty="0" smtClean="0"/>
              <a:t>Fotocollectie </a:t>
            </a:r>
            <a:r>
              <a:rPr lang="nl-NL" dirty="0" err="1" smtClean="0"/>
              <a:t>Anefo</a:t>
            </a:r>
            <a:r>
              <a:rPr lang="nl-NL" dirty="0" smtClean="0"/>
              <a:t>; </a:t>
            </a:r>
          </a:p>
          <a:p>
            <a:r>
              <a:rPr lang="nl-NL" b="1" dirty="0" smtClean="0"/>
              <a:t>Reportage / Serie </a:t>
            </a:r>
          </a:p>
          <a:p>
            <a:r>
              <a:rPr lang="nl-NL" dirty="0" smtClean="0"/>
              <a:t>[ onbekend ]</a:t>
            </a:r>
          </a:p>
          <a:p>
            <a:r>
              <a:rPr lang="nl-NL" b="1" dirty="0" smtClean="0"/>
              <a:t>Beschrijving</a:t>
            </a:r>
          </a:p>
          <a:p>
            <a:r>
              <a:rPr lang="nl-NL" dirty="0" smtClean="0"/>
              <a:t>Verkiezingsvergadering Boerenpartij, jongelui met borden tegen Koekoek</a:t>
            </a:r>
          </a:p>
          <a:p>
            <a:r>
              <a:rPr lang="nl-NL" b="1" dirty="0" smtClean="0"/>
              <a:t>Datum</a:t>
            </a:r>
          </a:p>
          <a:p>
            <a:r>
              <a:rPr lang="nl-NL" dirty="0" smtClean="0"/>
              <a:t>7 februari 1967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546B4-D79F-4200-AEC8-DEF0D3EC6932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546B4-D79F-4200-AEC8-DEF0D3EC6932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1_Log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89000" y="696913"/>
            <a:ext cx="6692900" cy="503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3_Afbeelding met bijschrif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698500"/>
            <a:ext cx="7797800" cy="50800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2400" b="1">
                <a:solidFill>
                  <a:srgbClr val="324F6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89000" y="12065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889000" y="37973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4876800" y="12065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4876800" y="37973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B0E95A-0F4C-4785-B5EC-3B431EB784DC}" type="datetimeFigureOut">
              <a:rPr lang="nl-NL" smtClean="0"/>
              <a:pPr/>
              <a:t>3-3-2012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1_Log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2_Log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4254500"/>
            <a:ext cx="7797800" cy="2171700"/>
          </a:xfrm>
        </p:spPr>
        <p:txBody>
          <a:bodyPr/>
          <a:lstStyle>
            <a:lvl1pPr>
              <a:lnSpc>
                <a:spcPts val="7200"/>
              </a:lnSpc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2_Leeg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_Log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4254500"/>
            <a:ext cx="7797800" cy="2171700"/>
          </a:xfrm>
        </p:spPr>
        <p:txBody>
          <a:bodyPr/>
          <a:lstStyle>
            <a:lvl1pPr>
              <a:lnSpc>
                <a:spcPts val="7200"/>
              </a:lnSpc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2_Log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_Leeg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_Log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4254500"/>
            <a:ext cx="7797800" cy="2171700"/>
          </a:xfrm>
        </p:spPr>
        <p:txBody>
          <a:bodyPr/>
          <a:lstStyle>
            <a:lvl1pPr>
              <a:lnSpc>
                <a:spcPts val="7200"/>
              </a:lnSpc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2_Leeg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3_Leeg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_Log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1_Titeldia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889000" y="3492500"/>
            <a:ext cx="7797800" cy="1244600"/>
          </a:xfrm>
        </p:spPr>
        <p:txBody>
          <a:bodyPr>
            <a:noAutofit/>
          </a:bodyPr>
          <a:lstStyle>
            <a:lvl1pPr marL="0" indent="0" algn="l">
              <a:lnSpc>
                <a:spcPts val="8400"/>
              </a:lnSpc>
              <a:buNone/>
              <a:defRPr sz="8000" b="1">
                <a:solidFill>
                  <a:srgbClr val="AD193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889000" y="4902200"/>
            <a:ext cx="7797800" cy="5969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buNone/>
              <a:defRPr sz="2800">
                <a:solidFill>
                  <a:srgbClr val="324F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auteur toe te voegen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2_Titeldia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9000" y="2781300"/>
            <a:ext cx="7797800" cy="622300"/>
          </a:xfrm>
        </p:spPr>
        <p:txBody>
          <a:bodyPr>
            <a:normAutofit/>
          </a:bodyPr>
          <a:lstStyle>
            <a:lvl1pPr algn="l">
              <a:lnSpc>
                <a:spcPts val="5000"/>
              </a:lnSpc>
              <a:defRPr sz="4000">
                <a:solidFill>
                  <a:srgbClr val="AD193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89000" y="3416300"/>
            <a:ext cx="7797800" cy="1244600"/>
          </a:xfrm>
        </p:spPr>
        <p:txBody>
          <a:bodyPr>
            <a:noAutofit/>
          </a:bodyPr>
          <a:lstStyle>
            <a:lvl1pPr marL="0" indent="0" algn="l">
              <a:lnSpc>
                <a:spcPts val="5000"/>
              </a:lnSpc>
              <a:buNone/>
              <a:defRPr sz="4000" b="1">
                <a:solidFill>
                  <a:srgbClr val="324F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889000" y="4902200"/>
            <a:ext cx="7797800" cy="5969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buNone/>
              <a:defRPr sz="2800">
                <a:solidFill>
                  <a:srgbClr val="324F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auteur toe te voegen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3_Titeldia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88999" y="2781300"/>
            <a:ext cx="7797801" cy="2120900"/>
          </a:xfrm>
        </p:spPr>
        <p:txBody>
          <a:bodyPr anchor="t"/>
          <a:lstStyle>
            <a:lvl1pPr algn="l">
              <a:lnSpc>
                <a:spcPts val="5000"/>
              </a:lnSpc>
              <a:defRPr sz="4000" b="1" cap="none"/>
            </a:lvl1pPr>
          </a:lstStyle>
          <a:p>
            <a:r>
              <a:rPr lang="nl-NL" dirty="0" smtClean="0"/>
              <a:t>Klik om de titelstijl van een lange titel over meerdere regels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89000" y="4902200"/>
            <a:ext cx="7797800" cy="5969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buNone/>
              <a:defRPr sz="2800">
                <a:solidFill>
                  <a:srgbClr val="324F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auteur toe te voegen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1_Titel en objec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1_Twee objecte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89000" y="1968500"/>
            <a:ext cx="38100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76800" y="1968500"/>
            <a:ext cx="38100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1_Afbeelding met bijschrif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698500"/>
            <a:ext cx="7797800" cy="50800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2400" b="1">
                <a:solidFill>
                  <a:srgbClr val="324F6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89000" y="1206500"/>
            <a:ext cx="77978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2_Afbeelding met bijschrif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698500"/>
            <a:ext cx="7797800" cy="50800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2400" b="1">
                <a:solidFill>
                  <a:srgbClr val="324F6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89000" y="1206500"/>
            <a:ext cx="38100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876800" y="1206500"/>
            <a:ext cx="38100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1354138"/>
            <a:ext cx="7797800" cy="6143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9000" y="1968500"/>
            <a:ext cx="7797800" cy="3395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9D73543B-151C-422F-BA3D-8172325B55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600" b="1" i="0" kern="1200">
          <a:solidFill>
            <a:srgbClr val="AD1930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rgbClr val="324F62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rgbClr val="324F62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rgbClr val="324F62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rgbClr val="324F62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rgbClr val="324F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chemeClr val="bg1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rgbClr val="324F62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rgbClr val="324F62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rgbClr val="324F62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data.boomerang.nl/e/esther-haamke/image/ruis/s600/ruis00.jpg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ndertitel 1"/>
          <p:cNvSpPr>
            <a:spLocks noGrp="1"/>
          </p:cNvSpPr>
          <p:nvPr>
            <p:ph type="subTitle" idx="1"/>
          </p:nvPr>
        </p:nvSpPr>
        <p:spPr>
          <a:xfrm>
            <a:off x="771525" y="1412777"/>
            <a:ext cx="7797800" cy="1368152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324F62"/>
                </a:solidFill>
              </a:rPr>
              <a:t>War in </a:t>
            </a:r>
            <a:r>
              <a:rPr lang="nl-NL" dirty="0" err="1" smtClean="0">
                <a:solidFill>
                  <a:srgbClr val="324F62"/>
                </a:solidFill>
              </a:rPr>
              <a:t>parliament</a:t>
            </a:r>
            <a:endParaRPr lang="nl-NL" dirty="0" smtClean="0">
              <a:solidFill>
                <a:srgbClr val="324F62"/>
              </a:solidFill>
            </a:endParaRPr>
          </a:p>
          <a:p>
            <a:pPr eaLnBrk="1" hangingPunct="1"/>
            <a:endParaRPr lang="nl-NL" dirty="0" smtClean="0"/>
          </a:p>
        </p:txBody>
      </p:sp>
      <p:sp>
        <p:nvSpPr>
          <p:cNvPr id="25603" name="Tijdelijke aanduiding voor voettekst 2"/>
          <p:cNvSpPr>
            <a:spLocks noGrp="1"/>
          </p:cNvSpPr>
          <p:nvPr>
            <p:ph type="ftr" sz="quarter" idx="4294967295"/>
          </p:nvPr>
        </p:nvSpPr>
        <p:spPr bwMode="auto">
          <a:xfrm>
            <a:off x="889000" y="6299200"/>
            <a:ext cx="72517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40700" y="6299200"/>
            <a:ext cx="5461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 smtClean="0"/>
          </a:p>
        </p:txBody>
      </p:sp>
      <p:sp>
        <p:nvSpPr>
          <p:cNvPr id="19461" name="Tijdelijke aanduiding voor tekst 4"/>
          <p:cNvSpPr>
            <a:spLocks noGrp="1"/>
          </p:cNvSpPr>
          <p:nvPr>
            <p:ph type="body" idx="13"/>
          </p:nvPr>
        </p:nvSpPr>
        <p:spPr>
          <a:xfrm>
            <a:off x="771525" y="5062538"/>
            <a:ext cx="7797800" cy="596900"/>
          </a:xfrm>
        </p:spPr>
        <p:txBody>
          <a:bodyPr/>
          <a:lstStyle/>
          <a:p>
            <a:pPr eaLnBrk="1" hangingPunct="1"/>
            <a:r>
              <a:rPr lang="nl-NL" smtClean="0"/>
              <a:t>										</a:t>
            </a:r>
          </a:p>
        </p:txBody>
      </p:sp>
      <p:pic>
        <p:nvPicPr>
          <p:cNvPr id="25606" name="Picture 2" descr="G:\Logo's\dan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4387850"/>
            <a:ext cx="2325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G:\Logo's\Logo+wolk_300dpi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4148138"/>
            <a:ext cx="251618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G:\Logo's\uva_NL.jpg"/>
          <p:cNvPicPr>
            <a:picLocks noChangeAspect="1" noChangeArrowheads="1"/>
          </p:cNvPicPr>
          <p:nvPr/>
        </p:nvPicPr>
        <p:blipFill>
          <a:blip r:embed="rId5" cstate="print"/>
          <a:srcRect l="5272" t="20699" r="10002" b="20947"/>
          <a:stretch>
            <a:fillRect/>
          </a:stretch>
        </p:blipFill>
        <p:spPr bwMode="auto">
          <a:xfrm>
            <a:off x="955675" y="5534025"/>
            <a:ext cx="5307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ranten.kb.nl/images/emp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-136525"/>
            <a:ext cx="9525" cy="9525"/>
          </a:xfrm>
          <a:prstGeom prst="rect">
            <a:avLst/>
          </a:prstGeom>
          <a:noFill/>
        </p:spPr>
      </p:pic>
      <p:pic>
        <p:nvPicPr>
          <p:cNvPr id="20483" name="Picture 3" descr="C:\Users\Hinke\Downloads\1328546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20"/>
            <a:ext cx="6414666" cy="559408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940" y="438374"/>
            <a:ext cx="4536504" cy="61436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3554" name="Picture 2" descr="http://images.memorix.nl/naa/thumb/1280x1280/23882ae3-54ae-43cf-a14f-fae8207c3f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6157813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73463" y="6043590"/>
            <a:ext cx="770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Verkiezingsvergadering Boerenpartij. Jongeren protesteren (7 februari 1967)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				Onderzoeksvraag: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187624" y="2060848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vaak werd er een verband gelegd tussen de Boerenpartij en ‘fout’ als we kijken naar de parlementaire verslagen in de periode 1963-1981? </a:t>
            </a:r>
          </a:p>
          <a:p>
            <a:endParaRPr lang="nl-NL" sz="3200" dirty="0" smtClean="0"/>
          </a:p>
          <a:p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4744"/>
            <a:ext cx="2016224" cy="6480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Query 1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 flipV="1">
            <a:off x="251520" y="26064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/>
            </a:r>
            <a:br>
              <a:rPr lang="en-GB" dirty="0"/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27584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23528" y="285293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/>
              <a:t/>
            </a:r>
            <a:br>
              <a:rPr lang="nl-NL" dirty="0" smtClean="0"/>
            </a:b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1268760"/>
            <a:ext cx="238718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AD1930"/>
                </a:solidFill>
                <a:latin typeface="+mj-lt"/>
              </a:rPr>
              <a:t>wip1</a:t>
            </a:r>
            <a:r>
              <a:rPr lang="en-GB" dirty="0" smtClean="0">
                <a:latin typeface="+mj-lt"/>
              </a:rPr>
              <a:t>:= </a:t>
            </a:r>
            <a:r>
              <a:rPr lang="en-GB" dirty="0" err="1" smtClean="0">
                <a:latin typeface="+mj-lt"/>
              </a:rPr>
              <a:t>Boerenpartij</a:t>
            </a:r>
            <a:r>
              <a:rPr lang="en-GB" dirty="0" smtClean="0">
                <a:latin typeface="+mj-lt"/>
              </a:rPr>
              <a:t> = ('</a:t>
            </a:r>
            <a:r>
              <a:rPr lang="en-GB" dirty="0" err="1" smtClean="0">
                <a:latin typeface="+mj-lt"/>
              </a:rPr>
              <a:t>Boerenpartij</a:t>
            </a:r>
            <a:r>
              <a:rPr lang="en-GB" dirty="0" smtClean="0">
                <a:latin typeface="+mj-lt"/>
              </a:rPr>
              <a:t> OR Adams OR </a:t>
            </a:r>
            <a:r>
              <a:rPr lang="en-GB" dirty="0" err="1" smtClean="0">
                <a:latin typeface="+mj-lt"/>
              </a:rPr>
              <a:t>Koekoek</a:t>
            </a:r>
            <a:r>
              <a:rPr lang="en-GB" dirty="0" smtClean="0">
                <a:latin typeface="+mj-lt"/>
              </a:rPr>
              <a:t> OR </a:t>
            </a:r>
            <a:r>
              <a:rPr lang="en-GB" dirty="0" err="1" smtClean="0">
                <a:latin typeface="+mj-lt"/>
              </a:rPr>
              <a:t>Voogd</a:t>
            </a:r>
            <a:r>
              <a:rPr lang="en-GB" dirty="0" smtClean="0">
                <a:latin typeface="+mj-lt"/>
              </a:rPr>
              <a:t> OR Brake OR </a:t>
            </a:r>
            <a:r>
              <a:rPr lang="en-GB" dirty="0" err="1" smtClean="0">
                <a:latin typeface="+mj-lt"/>
              </a:rPr>
              <a:t>Harmsen</a:t>
            </a:r>
            <a:r>
              <a:rPr lang="en-GB" dirty="0" smtClean="0">
                <a:latin typeface="+mj-lt"/>
              </a:rPr>
              <a:t> </a:t>
            </a:r>
          </a:p>
          <a:p>
            <a:r>
              <a:rPr lang="en-GB" dirty="0" smtClean="0">
                <a:latin typeface="+mj-lt"/>
              </a:rPr>
              <a:t>OR </a:t>
            </a:r>
            <a:r>
              <a:rPr lang="en-GB" dirty="0" err="1" smtClean="0">
                <a:latin typeface="+mj-lt"/>
              </a:rPr>
              <a:t>Harselaar</a:t>
            </a:r>
            <a:r>
              <a:rPr lang="en-GB" dirty="0" smtClean="0">
                <a:latin typeface="+mj-lt"/>
              </a:rPr>
              <a:t> OR </a:t>
            </a:r>
            <a:r>
              <a:rPr lang="en-GB" dirty="0" err="1" smtClean="0">
                <a:latin typeface="+mj-lt"/>
              </a:rPr>
              <a:t>Bossche</a:t>
            </a:r>
            <a:r>
              <a:rPr lang="en-GB" dirty="0" smtClean="0">
                <a:latin typeface="+mj-lt"/>
              </a:rPr>
              <a:t> OR </a:t>
            </a:r>
            <a:r>
              <a:rPr lang="en-GB" dirty="0" err="1" smtClean="0">
                <a:latin typeface="+mj-lt"/>
              </a:rPr>
              <a:t>Koning</a:t>
            </a:r>
            <a:r>
              <a:rPr lang="en-GB" dirty="0" smtClean="0">
                <a:latin typeface="+mj-lt"/>
              </a:rPr>
              <a:t> OR </a:t>
            </a:r>
            <a:r>
              <a:rPr lang="en-GB" dirty="0" err="1" smtClean="0">
                <a:latin typeface="+mj-lt"/>
              </a:rPr>
              <a:t>Kronenburg</a:t>
            </a:r>
            <a:r>
              <a:rPr lang="en-GB" dirty="0" smtClean="0">
                <a:latin typeface="+mj-lt"/>
              </a:rPr>
              <a:t> OR </a:t>
            </a:r>
            <a:r>
              <a:rPr lang="en-GB" dirty="0" err="1" smtClean="0">
                <a:latin typeface="+mj-lt"/>
              </a:rPr>
              <a:t>Leffertstra</a:t>
            </a:r>
            <a:r>
              <a:rPr lang="en-GB" dirty="0" smtClean="0">
                <a:latin typeface="+mj-lt"/>
              </a:rPr>
              <a:t> OR </a:t>
            </a:r>
            <a:r>
              <a:rPr lang="en-GB" dirty="0" err="1" smtClean="0">
                <a:latin typeface="+mj-lt"/>
              </a:rPr>
              <a:t>Nuijens</a:t>
            </a:r>
            <a:r>
              <a:rPr lang="en-GB" dirty="0" smtClean="0">
                <a:latin typeface="+mj-lt"/>
              </a:rPr>
              <a:t> OR </a:t>
            </a:r>
            <a:r>
              <a:rPr lang="en-GB" dirty="0" err="1" smtClean="0">
                <a:latin typeface="+mj-lt"/>
              </a:rPr>
              <a:t>Verlaan</a:t>
            </a:r>
            <a:r>
              <a:rPr lang="en-GB" dirty="0" smtClean="0">
                <a:latin typeface="+mj-lt"/>
              </a:rPr>
              <a:t>') </a:t>
            </a:r>
          </a:p>
          <a:p>
            <a:r>
              <a:rPr lang="en-GB" dirty="0" err="1" smtClean="0">
                <a:latin typeface="+mj-lt"/>
              </a:rPr>
              <a:t>Doel</a:t>
            </a:r>
            <a:r>
              <a:rPr lang="en-GB" dirty="0" smtClean="0">
                <a:latin typeface="+mj-lt"/>
              </a:rPr>
              <a:t>: Hoe </a:t>
            </a:r>
            <a:r>
              <a:rPr lang="en-GB" dirty="0" err="1" smtClean="0">
                <a:latin typeface="+mj-lt"/>
              </a:rPr>
              <a:t>vaak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werd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er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gesproken</a:t>
            </a:r>
            <a:r>
              <a:rPr lang="en-GB" dirty="0" smtClean="0">
                <a:latin typeface="+mj-lt"/>
              </a:rPr>
              <a:t> over de </a:t>
            </a:r>
            <a:r>
              <a:rPr lang="en-GB" dirty="0" err="1" smtClean="0">
                <a:latin typeface="+mj-lt"/>
              </a:rPr>
              <a:t>Boerenpartij</a:t>
            </a:r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r>
              <a:rPr lang="en-GB" dirty="0" err="1" smtClean="0">
                <a:latin typeface="+mj-lt"/>
              </a:rPr>
              <a:t>onderverdeling</a:t>
            </a:r>
            <a:r>
              <a:rPr lang="en-GB" dirty="0" smtClean="0">
                <a:latin typeface="+mj-lt"/>
              </a:rPr>
              <a:t>: </a:t>
            </a:r>
          </a:p>
          <a:p>
            <a:pPr marL="342900" indent="-342900">
              <a:buAutoNum type="arabicParenBoth"/>
            </a:pPr>
            <a:r>
              <a:rPr lang="en-GB" dirty="0" smtClean="0">
                <a:latin typeface="+mj-lt"/>
              </a:rPr>
              <a:t>1963-1981</a:t>
            </a:r>
          </a:p>
          <a:p>
            <a:pPr marL="342900" indent="-342900">
              <a:buAutoNum type="arabicParenBoth"/>
            </a:pPr>
            <a:r>
              <a:rPr lang="en-GB" dirty="0" smtClean="0">
                <a:latin typeface="+mj-lt"/>
              </a:rPr>
              <a:t>1982-1995</a:t>
            </a:r>
          </a:p>
          <a:p>
            <a:endParaRPr lang="nl-NL" dirty="0"/>
          </a:p>
        </p:txBody>
      </p:sp>
      <p:pic>
        <p:nvPicPr>
          <p:cNvPr id="10242" name="Picture 2" descr="http://3.bp.blogspot.com/_ziidT25oGY4/TAn79dyseVI/AAAAAAAAAc8/vx8WlERQD-o/s1600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2160241" cy="2304255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95536" y="188640"/>
            <a:ext cx="2051720" cy="6480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1930"/>
                </a:solidFill>
                <a:effectLst/>
                <a:uLnTx/>
                <a:uFillTx/>
                <a:latin typeface="+mj-lt"/>
                <a:ea typeface="+mj-ea"/>
                <a:cs typeface="Calibri"/>
              </a:rPr>
              <a:t>Query 1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AD1930"/>
              </a:solidFill>
              <a:effectLst/>
              <a:uLnTx/>
              <a:uFillTx/>
              <a:latin typeface="+mj-lt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051720" cy="64807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Query 2</a:t>
            </a:r>
            <a:endParaRPr lang="nl-NL" sz="4000" dirty="0"/>
          </a:p>
        </p:txBody>
      </p:sp>
      <p:sp>
        <p:nvSpPr>
          <p:cNvPr id="3" name="Rechthoek 2"/>
          <p:cNvSpPr/>
          <p:nvPr/>
        </p:nvSpPr>
        <p:spPr>
          <a:xfrm>
            <a:off x="395536" y="3356992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AD193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wip2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:= ‘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fout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’= ('"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fascis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*" OR NSB OR 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politie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delinquen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*" OR 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collaborat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*" OR 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nationaal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socialis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*" OR 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antisemitis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*" OR 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oorlo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*" OR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bezetting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Mussert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Roskam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Boerenleider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OR 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Jeugdstor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*" OR "NSK*" OR "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Waffen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-S*" OR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Landstand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Doel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Hoe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vaak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werd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gesproken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over ‘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fout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nderverdeling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arenBoth"/>
            </a:pP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Boerenpartij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(2)  </a:t>
            </a:r>
            <a:r>
              <a:rPr lang="en-GB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Overigen</a:t>
            </a:r>
            <a:endParaRPr lang="nl-NL" dirty="0"/>
          </a:p>
        </p:txBody>
      </p:sp>
      <p:pic>
        <p:nvPicPr>
          <p:cNvPr id="4" name="Picture 2" descr="http://3.bp.blogspot.com/_ziidT25oGY4/TAn79dyseVI/AAAAAAAAAc8/vx8WlERQD-o/s1600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2160241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60648"/>
            <a:ext cx="1979712" cy="620688"/>
          </a:xfrm>
        </p:spPr>
        <p:txBody>
          <a:bodyPr>
            <a:noAutofit/>
          </a:bodyPr>
          <a:lstStyle/>
          <a:p>
            <a:r>
              <a:rPr lang="nl-NL" sz="4000" dirty="0" smtClean="0"/>
              <a:t>Query 3</a:t>
            </a:r>
            <a:endParaRPr lang="nl-NL" sz="4000" dirty="0"/>
          </a:p>
        </p:txBody>
      </p:sp>
      <p:sp>
        <p:nvSpPr>
          <p:cNvPr id="3" name="Rechthoek 2"/>
          <p:cNvSpPr/>
          <p:nvPr/>
        </p:nvSpPr>
        <p:spPr>
          <a:xfrm>
            <a:off x="323528" y="3356992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AD193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wip3</a:t>
            </a:r>
            <a:r>
              <a:rPr lang="en-GB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= </a:t>
            </a:r>
            <a:r>
              <a:rPr lang="nl-NL" dirty="0" smtClean="0"/>
              <a:t>wip1 AND wip2, dus Boerenpartij in verband gebracht met ‘fout’.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/>
              <a:t>onderverdeling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arenBoth"/>
            </a:pPr>
            <a:r>
              <a:rPr lang="nl-NL" dirty="0" smtClean="0"/>
              <a:t>Boerenpartij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arenBoth"/>
            </a:pPr>
            <a:r>
              <a:rPr lang="nl-NL" dirty="0" smtClean="0"/>
              <a:t>Overigen</a:t>
            </a:r>
          </a:p>
        </p:txBody>
      </p:sp>
      <p:pic>
        <p:nvPicPr>
          <p:cNvPr id="4" name="Picture 2" descr="http://3.bp.blogspot.com/_ziidT25oGY4/TAn79dyseVI/AAAAAAAAAc8/vx8WlERQD-o/s1600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2160241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mAHUDASIAAhEBAxEB/8QAHAAAAQUBAQEAAAAAAAAAAAAABQADBAYHAQII/8QAQRAAAgEDAwIFAgQDBAcJAQAAAQIDBAURABIhBjETIkFRYRRxByMygRVCkVKhscEWMzRDYqLRFyRFc4KStMTw8f/EABQBAQAAAAAAAAAAAAAAAAAAAAD/xAAUEQEAAAAAAAAAAAAAAAAAAAAA/9oADAMBAAIRAxEAPwDcdLUO61b0dLvhjWSZ2CRI77VLH3POAOSTg8A8aHRXiVKgRSz0dSx/3dOCrn5XLEN744OOfjQHD2/y02ZHH+6Y/YjUN7rEIWljiqJFT9X5fh7fuX2jUyCZJ4w6E4PBBGCDoO7mDY8MkZ75GuGRwARCx/ppi4VgpFXahklkO2OMEDJ9yfQD1P8AicDUKkvEsqkS08ayehWbCEe4LhSR8gEaAp4r4z4LfbI0mkYEYjY8e40Miukm92Z4pIkAMgiRh4Y/tBifMB68DjJGe2iykEZ99B5DtgHwzk9xntrniNx+W3PyONDK643BZW/htuWshhbE7Gfw2J9owRhiPXJUemc5xI+ukYKVo5wG9JCqE+uACck6CYHbdgxsB78Y05pqJlmiWRGJVgCO44Omqirjp2CElnxnaCM49MkkAdj3PONBK0tDVu2XaJ6CvSYHiMw5DD3DglP6sNS4KmOYlQSrr3RuCP8A97jjQP6WlpaCJdKJK+jaB2dDkMkkbbWRwcqwPwR8j3BGqrSUlUamGS/Wyg+pUPFDvyY8MVOBJgjJIJAKj9RA1ddNzwxVELwzorxupVlI4I0GfXisgoaiGiW1XWqroEaXZLWbgAcqGXc5yQzLggZGjPQfUknUMNS9TS/S1EbBZE3bgzAYY9hj047jI16qKCvhqAs9ALjCg2xTxlDIVww2yByM9xyCc4yRp7pu11FPU/VT0MFAqxsghi25dmK5dtvAPkHAJ7nPoAAj8S7tcrXTTLQUU0rVNMyLVRru+mUcucYxkjB548uT21HNmtNSJ6uS436dpZIn3LU1KHZ/ONq4G04fnHvjsNXi4QNPD+WqNIh3KsnCtwQQfggkevf11VZLZFEvhy0l5XMqnAkeQKg7hWVzySTycHBI40FVv9LD0tc6W+dN0VYJGrRHLFLvCSo6BQhDeYZcMASO/wBgNaLap62n6eE1dTq9VGrn6emJfGGO2NScbsDC59cag0dhja4mthpJ6cFcA1U7SMhyTuRCzBWOeTxzzgnVkiRYo1jUAKoAA9gNBnti6ljuuJfAukYoZ9ksUELbpN6nLSY9S5yFHbHzoxFSz1MFNXJ/EErYTI6SVjiNnUhsKU7BeVzwO3vo5X2qKqdpkJgqGQxmRB+pfZh64PI9ucdznsdvldoWrqo1HgksqqmxSfQsMnOP6euM40DPTD3BrUpulNDTz732xxTGRQhYlfMVHocdvTVIN3p+peoa60VtrnnpoHkkqY3UgmRJFWIYJGBtGRzyXz8603jOq5WWFmrqiqaFatZZxMqrKYXGFACEjh1yu4ZxydANorfbKeKKP6O6tEKdk8KSpcoc4OSGfbnBH2z6aAz9Uw9LVUdPLSPTQGNpI1inEygqMZAHIJKsGUcebPcatf8ABaeSERnp5VYkbpGaIdsezH2A05D02k9Maero6GCA7ldIkDtKrAhlyVGxTk5UD14OgsNNKJ6eOZe0ihh9iM6WvajAA0tB3Qy4XU0sojp6Z6kq2JSrACMYJxk92wOAPcZxkal15qFopjRIj1IQ+GrttUt6ZODj+ms3FXXXWuloLxZpaJowogoRcHikdS25pfEj4c7gmSDxnQBLfbPxFp6ipudvuc0btUy+Bb7jUlxPGDkYViQvBAA8p+wHOh9E9WDqOOppa2kagvFCwSsonzlCezDPdT3/AOvBI+1WIQzTmWLxJyHhaprKgzFUAC8DAUYUJ25OCSc5zRaLqqQfibapzPST7QtsqKynVlFUGOAxB9n2+474JzoJvTFmuF4v97u1y6ku1JRw3mWnpY4attpYSHG4E4C9lA9c41qUctziAilp452zgVCNsQj3ZScg/AyD7jPGE2rqSqtvWdzsTLHPbLhfmE0EqB9x+pwQMkAZGAc8a1ijbaaahpobhTSIrJLTxzBUztyMkklRwcEAZ9M40Fj+syjRzARuQ20q2VbHfB9/g89/bXzf0RdbhN1ZaENyr5FklO8PVyMG8jHkE/bWtVK3Hp+FqU2+SazhHapxWmWWJiS4mRmAI2+bd3OcEc98e6DjRetLOEzt+oYLnGceG+O2gNfhDd6+bre2rW3KrlhaCVnE9S7KcRk5IJxrV+vPxAoulYlggRKy5SqGjgD4VVP8zNzgd8Duf79Yp+HNqt91rVhrzCR4K7Y5pvDDk98cHd6Aj/izzjjS5+gqAieGugpaKJMRJVu4kZiVIUKNi4A8vHHIx7aDO7n1v1ZfZiP4lWpgf6i3B4wv7J5j+5OuWa/dY09yjpbbcLs9U+T4E8ryZAGTlZCQP/5rduhunabp2yrTwQKsjsXkmI/Ml9i/scY47DtoX1LaaqG9V17nqIf4UaONJtxZJIBGzPuV15UZIY4GTtHbGgndM3TqR6WSDqG1wtVp/q6iklUwz+hBzyhBHPGPbPbRSCvrIahYblTxIsjbY5YXLLnPAYHkZxwex7cHGRUNnrpzBUQXhqgLuaGbxPINynkqgG8Zx3bUCrt1wkT6GK43AzXFwJhujLwIEJ8Tcy5UAgLj3JI9dBeB20tJBhQCc8d9LQI49dQLnQWy8J9HXxQVBQ7wjEb4zgjcPVTgkZHvr1e3aO1zurOgAG9kJDKmRvIx6hcnVSSejutXTParAKq3rE5SrpnjikhlU4bw2yCc7sZyMkcZBJ0GRRXq51HVtHT1Nwq54UuiwiOWZmBTxwCCM88e/fUGLEHWIjj4WK+AIPYCpwP8Na6kNrs9A0ydLVMdqUitq6mq8NpizNlZVG5mJUjJHBAxgHWb2e0RXL8R0paavgnp2uYqkqQcCVN4lIA9+649wdANlB/7T5s+vUX/ANrX0xW0EVUyOWeKdM7Jom2uvx7EfBBHxr5rSkq6v8SqySkpKmfwb80khhiZwgFSSScDjgHX0PPW125mnjioqPg+M0gaQDIGCpGFJJ75IA789g5cbOKyF0qK2domiaORdqAyKcZBIHGcDOMHXzr0EwPW1mxj/aGPHb9D63ey3tKo1McdyWt+mkWGrZtnlkfgbNoGQGOMnuc47awroZdvXlpTGMVbj/kfQd/Dai+uvtLSSQhxNSzxqrplC/gPgH0z6/tr10DcZY+srJLcJ5hClUoPjSEhGZWQcHscsB++rpYbpU9Ofht0k1HRrV/VzSrNRMpJmBLMGGBkMCFwfn+gaaw9PXSSvuM9wulmWQNN9JJRF3Tcx/N3gYMeTnJxjBydB9BDHpqNdKKK5W6qoZ2dY6mJonKEBgGGDjIPOgnSN3mli/hF3ki/i1JEpZkbK1MR4WZPdWwc+xB9MEzOoa+WjpHaBWZlAZlR1V2ydqopbgMx4Gf7u4CJYuirHYqL6ajhlKlizNJOxLH34IH9ANH4KeCBSsEUcYJyQgAyffVepKxymEor1SyOHPhs6S7thwSGZmA57ZIzntqRabrIVJrFliG4K0c5XfAW/TuI4Kt7jODxk+gHtLXB20tB5ljWWNo3GVYEEe40FtfS1BaKdKa2yVdPAm7bGs5IG45PfPqP29NHdeXdUXc7Ko9ycaD5jvl6vl2vE1sqbhVVEYrmpoI2ban+sKoCBjPp3z76HWzxIOqLWDlZIrhAp57MJlz/AIafh3nrWmJPBvEZ+/5w03Hx1nFkf+ND/wCRoLl0x1HHRda3ez3Cpmo6Oou1U0VRTDDCZpSo3H1BHAyDjPzxo916diqURDJT3KnZgsyV0xGF3A5JXhsf2Sv7jWIvFLUfiLULBFJIUvkkrCNCxCrU5JwOcAa+mVSlq0WYJDMjDKvgMD9joKP0t0lbaC/VlwtjQy0QiVQIgRGsqk+VMNghcfzZwx4Oc4yPolR/pxbGHpUs39VbX0jVVEcCOgUswQnYg7D3PsNfN3QjLJ1paGXkPUZU+4KsRoLF+EF7WFxb6uqqfqmpwtIJl8SFFTL7VG4bSTkknjgdta2kNbNbG8UW8TPB4DKkheNVx/a4JGSfQcc8dtYl+EhH+mtnLEDPiDn/AMl9b8bfbJpWLUdJJKD5iYlJH340GK/iNUrZrtbJbZcJxc0TxiYyPBgByGWPv/NnIyQOB667burrf1LUovUq1UVcxTw54Kx4oXKZ2ggHEbZY4OCCcZxnWxXzp+1X2g+hudHHNAB5B+kx/KkcqftrEer/AMNLjaLrDTWZJrjS1pYQjbl4yASVf0xjs3H/AFDUIoaqe3B6E1NZA4ZY2hqDFIvByrqxG0hgMgH34GMard0tFXZZZ6ynjWglUiamP1XizVkgY+HA7uDgElBtU85ODxyU6Dt9yp7P4HUNDcKe50zGKKeGTzTxYBXcynaxHK+bJwB76tdDbqUVYeoSpkqVJkQ1Uu/B7EqAdoPOMgZGfY6AuO2lroGBpaBueWOGJpJnVEUZLMew1WxXQJY5L/d1SSFws0auu4RxEDCqvOWwT8sfjAFhraWCtpZKarhSaCVSrxuMhh7HQY9JWpKCKkp4WjFOwelLSPIKdxypQMTgA+g4xxoKzQR9DpPW3Ggs87TmRVkLUM/5XI8ygriNQRuyAO2dZZXW2W39dJHKfEja6JLFOq+WVHkV1ZT2I8w7cd9aWfxKoJLwtI1uqY5zUmnmKupVsbox+25ic4zgfsM7uNW91638Z4xAsdzjjWFHLLGI3VMDgd9mTx3J0E6w3H+AdddU1dUzQkCvEbAYYSeLuTH3K+vByM61KzXySso1q6KjlpqmZFealq4pEi3t3dGCn7+zD2OTqo/iPaLj071N/pVZ1Y0tQVNYoXKggAMHHPkdQM8cEE98asNv6l6au1Ejx3xrfuB8SnlKqyHnIDMORye2f8tB46g6rltt1tdAKeojpZ6rbWVksTDxRjGF/c5PsFAAweMp6WiNv6th+niaaOhmnYLGCS6Rq+CB35AB99aLfOqbFa4JzaLjPeLzLuWndiXSBmJ8y4AUHk9hk9u2n/wu6PntcM94uyOtZNGVhjk/UinlmPy3H/46Bnpan6d6Zo7dQW4UVyvNZCpM3jq+9gPMuedinnGM59tWP6muiaGijs6JJ4ZOyIunuCQ4UAAnGeQefXWP/htQRVfVVqpapGMTbsgMQcrGxByOQQQCD7jWtdcUHUkdnEvT1zqHkiz4sRWPxHQ4/SwUHIxnHc/fQEujqevp6WeCsdRHDKVRPqHqG3HDNmV8FsMSO3pqF1N1RbaOvagN0p4KpgIWffn6bdyWYA8cBcZ9x6Z1jFj6qvdiacW+umTxHJljk84L+pIYHze57n11I6fqVvnV8UnUC1dw+pJVzFkupx5WCgcgH0xjQaXS3a1FLeKjruT8qEmb8+Ndz8d/Ln1PBz21L6M6ho7jWNT0tdW1uHDeLUQMpBKedd2MY3DI4HfjIxpQ9D9O43SQyPgZANMqkf8AJn10c6esdFapJpKKjWlSQnAwAzknJZsdvTC+gHpkgAcHbS10aWgWoNdVVCzpS0MKSTsN7NIxCRr2ycDkk8AeuD7amnWddQVF4rep5bQ0FZS0jxmrE9vY+M/hlAib8AAHzEqpJ55wOCBKTo6xpUNPJ01TGff4xqBNhN+dxYkncOeex1Ni6U6dq696uW0U61ZdZy6MSGYnIYHj1Ht3GmqukivIeGSkuctI0Do6VjtHDk45YE5Jxn0I0RstJcKa41X1MtPJSCOOOnCM7SJtySHLfq/VwfbHfvoCVdIIoD5BIzkIiN2Yn0Px7/GqjUdA9OXGM1H8Ooj4jHxFpkNPuIOD5kIIOc9/XjjViu0ldHWUr01Is9OiyNIxl2lXwAvGCSMF8457cHVdislbUPWS7bXWQ1ikuqCRfNu4ZXyQG75G0fyjPGSBGzdLWTpwmot1ngjdVIMxYyzBfXDNk4+AdWJdkseQQyMO47EHQB6KsSqiknrqinj8KQCKFldIRgZLM6kt/dj20UtFM1BaKSlaZ5zBAkYkYYZwBgEj3OgCUnS3Ttkr4ai12ZRWwgmPwTygIK58zADgkc/ONGkucMjtF9PVh1GWVqdwFA+cYP7E6pl0ha81AN5stzpoaYxyCaOdA292BfcEfcFVQFBPHc8YzolXw0/01PHUPe61VmYpEjupAwVCsw2g4J/mJOQDk6ArcOl+nr1KKqvtNFUylcCZohuI74z3I09QWey9Pwubdb6SijJ83gwhSx7DsMk6F9G3k1q1EVXOn1MA/NCg7Tju27G0tyNwXIBPzqJU36K7/VTW+VikeYqSoCv4cT87pWYD9gOePhidBZGuP5HiR0dVK5GUjVB5/wD1E7R+5GnLZXJcKcSeFJBIP1wygbkPzgkH7gkfOqibFfK6Wiqz1ZH9JTYkBpqREifIbJxuIOOOTkDPuNHrW1wNzVRsqLekJH1beR3bPChAMMB/a4HOAD30B3S0tLQLUavooa2JUm3KyMHjkRsPGwzhlPoeSPkEjsdSdCZpauebMNXFThiywxvFuEhXvuOR3weBzjn30DrW+aSJ4ZblVPG67TxGrY9eQo1NhiSFAkYwo+c6ixVFYfLJQ7JPU+KCn7Hv/Uafp6mOfhchgMlT3x7/ACPkaB8/Ooj2+maZp1DxSt+topGTd98HBPydMXiuNMhWJgrLG0skhGRHGo5b7+w+/sdAYurbYk0sFR1BQMVYqPDq4WkGD2YYGD9gfX25CzLQQAgt4kmDkCWVnGffBONScDVGtHW1mul6kttLXba7cRFu3newJ4JPHOMYAwPQnV2p5BLCkqjAdQw/caDxUQiQBlO2VeUfvj4+R8aFTW6mZGWS3VG3PMcE2I37em4D0HcDUkyzVdQ8cVSKdVLBAFUu5U4Y8/y54/z07BNVOpXbTuykqzpIdpI+MEg/H950ESzWwwTGd6dKZFhWnp6dSD4cQ5wccZ7DAzgAcnRjGmKWoMpkjkQJNGfMuc8HsR8H/I+2u1NVHTLuk3Ek4VVUlmPsANB4FtoROZxR0/ik5L+GMk++dScaiR1xY4NJVIw7hkHA98gkH7Ak6kxSpKu6Mhh8aD3paWloOEZ1VupLM1zSK21NBLUUQqDUrLFPs2MAxCsAwJ8zcY4x37c2rSPOgqUlM89ZNBT1d2SmlpiFpY5V4cHzP4jEspAKjbuHftqLCLzaI6GkoaBDSQNFC8tVWEtCCQGYYBLKw9CRg47Dtb56YOwkjkaKXGN6gcj2IPcahi21Ms5NZWrJCSCYo4dm7ByNxycjgdsaCrfibZK+rttTNaqis8WsjSjnpopkVJVJYLkMpPdyDhlzu5PGm7bPWxUqRvbLNCq+A7BKhy++MZyU8MYOVAHJxnOr3U00dTA0UudpwQQcFSDkEH0IIBzqIKW4xqFS5CTA5aamBJ/9pUf3aCnXBZLg01PHLSiad2c+DSSYTlGJaTIxzEORjuMc6usSTw2vFPGpnWHKIx2gvjse+Ofv++upRu8iyVVQ8xTkIAFQN74Hf9ycffUsDHbQU240lRc/4bRTUsCNBtkENTVvFI7AeYhowQ3sVz2ck+gPql6XFF9a9spEtXjuHc01U4U4C5CoMLzg8nB5zjR6tmt9SzUdWpcBlDMY22ox5HnxhW7Y5zyPcakRUEKpt31Dj/jqHb/E6AfZaXwJ4wauolkipEjeOZUB25O1mKqOeG4+Txpi+PeKSjuE9soTU15U/TOHUqo9AQSD39B39xxg7BTxU4YQxqgY7m2jGT7n317LLu2EjJ9M86CkUsE1VCtdHewZchnpzUbNjZGQ3HBALDBX1+Bg5a6Gdq5Kyor5qoohG4wrEjE4AwAMnHPc+v8AQyYYjIJDGpcdmKjP9dRv4pQCsFH9bTmqJx4IlG/OM4x74BOgmDgaWkORpaBE41AlutPveKBxJKrBeThAxOMFvvxgZOp51XK2wJFdfroYWlp5BiWnjbY0Z5y6kYznJyp+45yCAK/9X2y1xAXi7NU1EgISkt+YnjbH8+HJznA5IGj3RN5N8tFPXbHjEyFmicljEwZlI3H9QO3IPHvgZwGI7RBLNKDNWT07Ltjp2pAmBjBBcoDjgYOcj30ctNBHbqVKeFAka/pReyD2BPJ/f5+2gjdSdQUPT1Eaq4NMqYJBip5JcY9W2g7RyOTgc6Cw9TVTwLUy7Y0mXdFtiDx4PI8+4bmxzxxnI+dW2eGKohkhnjSWKRSro4yGU9wR6jQymswoqUUdJN/3NSNkEy7xGAchVOQQAewOcdhxoIlovVbPdzQ1lHsiMQaGrAIWZgW3DHIBHlI8xyMnVhJxqHSUPgzGeaaSomOfPJjyg4yFA7Dgf01MZQwwex76DM+q+oK6D+Gy9P05rqqS4TtNBGviq9P50AfGdobapGfVfXB12i64uEFA0lbZ7zDJCEl8IUwkUQyHCM7HnAIP/Fxk+oFkqLHT2aJ2sVGlHC5zItFTopRsEB9oXLgZ5HfHbSRVaSWFL7VNMYlXalMhAAzjA2ZJHPrntoD1DWJVKcYVwqsVzng9iD6g84I9j7aq3Vd9oLJcoTX7Mz1KRM4bEsERjYiRccgB1YH08x+2jdjtn0lTV1f5qmp2DbIc525y2P5clj5f3xknTHUlmoaySGvqacNJTkfnKm54hzhl98E5I5GM8Z0DUl7Vre7R11OYsf7YjrlVzjOz+0SCB6Hv8aBWXqugul4qbXb1hio6LwJad9+TUef8xgT3xkYPJbJPrp+ktN7noGqKG52mOXczJi2lgQSGwCJfXAGRx3++nenumaQXGK41EUc9zhIaprO+ZAnh7EHYAL3I5zgZPOAug7aWkO2loERnHwdL99LS0HdLS0tBzS/fS0tAtd0tLQcxpY+dLS0C/fSwffS0tBBlstrmlaWa3Uckjcs7U6kn7nHOpkUSQoscSqiKMKqjAA+BpaWg96WlpaD/2Q=="/>
          <p:cNvSpPr>
            <a:spLocks noChangeAspect="1" noChangeArrowheads="1"/>
          </p:cNvSpPr>
          <p:nvPr/>
        </p:nvSpPr>
        <p:spPr bwMode="auto">
          <a:xfrm>
            <a:off x="63500" y="-550863"/>
            <a:ext cx="8001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ru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5688632" cy="552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97800" cy="614362"/>
          </a:xfrm>
        </p:spPr>
        <p:txBody>
          <a:bodyPr/>
          <a:lstStyle/>
          <a:p>
            <a:r>
              <a:rPr lang="nl-NL" dirty="0" smtClean="0"/>
              <a:t>Bezetting</a:t>
            </a:r>
            <a:endParaRPr lang="nl-NL" dirty="0"/>
          </a:p>
        </p:txBody>
      </p:sp>
      <p:pic>
        <p:nvPicPr>
          <p:cNvPr id="29698" name="Picture 2" descr="http://t1.gstatic.com/images?q=tbn:ANd9GcQ0oDobVqWivjfdHsMOE1OzHirx-eETxW6xPxuPIYQXEeQW7Xtq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65" y="1628800"/>
            <a:ext cx="1876425" cy="2438400"/>
          </a:xfrm>
          <a:prstGeom prst="rect">
            <a:avLst/>
          </a:prstGeom>
          <a:noFill/>
        </p:spPr>
      </p:pic>
      <p:pic>
        <p:nvPicPr>
          <p:cNvPr id="29700" name="Picture 4" descr="http://t3.gstatic.com/images?q=tbn:ANd9GcRd6p4P5C0pn-yy2GwbVCc1vcDYJnFqIoTFdby6rWyJc6hSsVDo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2857500" cy="1600200"/>
          </a:xfrm>
          <a:prstGeom prst="rect">
            <a:avLst/>
          </a:prstGeom>
          <a:noFill/>
        </p:spPr>
      </p:pic>
      <p:pic>
        <p:nvPicPr>
          <p:cNvPr id="29702" name="Picture 6" descr="http://t3.gstatic.com/images?q=tbn:ANd9GcTY-yiSsIvzHNG18Js6604uV_EVoC6h7hcbWChHtnVWBvYgd9lVPWtmL1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628890"/>
            <a:ext cx="2406641" cy="1584176"/>
          </a:xfrm>
          <a:prstGeom prst="rect">
            <a:avLst/>
          </a:prstGeom>
          <a:noFill/>
        </p:spPr>
      </p:pic>
      <p:pic>
        <p:nvPicPr>
          <p:cNvPr id="29705" name="Picture 9" descr="C:\Users\Hinke\Pictures\Historie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2127" y="3285074"/>
            <a:ext cx="4735957" cy="302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608521" y="105273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AD1930"/>
                </a:solidFill>
              </a:rPr>
              <a:t>J. (Jan) de Koning (1937-2010), </a:t>
            </a:r>
            <a:r>
              <a:rPr lang="nl-NL" dirty="0" smtClean="0"/>
              <a:t>Tweede Kamerlid BP 1973-1977</a:t>
            </a:r>
            <a:endParaRPr lang="nl-NL" dirty="0"/>
          </a:p>
        </p:txBody>
      </p:sp>
      <p:pic>
        <p:nvPicPr>
          <p:cNvPr id="32770" name="Picture 2" descr="foto J. (Jan) de K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47275"/>
            <a:ext cx="693420" cy="89154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73463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 zochten: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9512" y="18448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 vonden tevens: </a:t>
            </a:r>
            <a:endParaRPr lang="nl-NL" dirty="0"/>
          </a:p>
        </p:txBody>
      </p:sp>
      <p:pic>
        <p:nvPicPr>
          <p:cNvPr id="32772" name="Picture 4" descr="foto Mr. H.E. (Henk) Ko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71" y="2204864"/>
            <a:ext cx="694400" cy="89280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1581117" y="2276872"/>
            <a:ext cx="759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Mr. H.E. (Henk) Koning (1933), Tweede Kamerlid en staatssecretaris VVD</a:t>
            </a:r>
            <a:endParaRPr lang="nl-NL" dirty="0"/>
          </a:p>
        </p:txBody>
      </p:sp>
      <p:pic>
        <p:nvPicPr>
          <p:cNvPr id="32774" name="Picture 6" descr="foto Drs. J. (Jan) de Ko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71" y="3429000"/>
            <a:ext cx="694400" cy="892800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1586219" y="3312389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Drs. J. (Jan) de Koning (1926-1994), Tweede en Eerste Kamerlid, minister voor de ARP, CDA.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 </a:t>
            </a:r>
          </a:p>
        </p:txBody>
      </p:sp>
      <p:pic>
        <p:nvPicPr>
          <p:cNvPr id="32776" name="Picture 8" descr="foto Z.M. (koning Willem I) koning Willem Frederik , koning der Nederlanden, groothertog van Luxemburg, prins van Oranje-Nass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1525" y="4906894"/>
            <a:ext cx="1097600" cy="1411200"/>
          </a:xfrm>
          <a:prstGeom prst="rect">
            <a:avLst/>
          </a:prstGeom>
          <a:noFill/>
        </p:spPr>
      </p:pic>
      <p:pic>
        <p:nvPicPr>
          <p:cNvPr id="32778" name="Picture 10" descr="foto Z.M. (koning Willem II) koning Willem Frederik George Lodewijk , koning der Nederlanden, groothertog van Luxemburg, hertog van Limburg, prins van Oranje-Nass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7002" y="4906203"/>
            <a:ext cx="1244523" cy="1411200"/>
          </a:xfrm>
          <a:prstGeom prst="rect">
            <a:avLst/>
          </a:prstGeom>
          <a:noFill/>
        </p:spPr>
      </p:pic>
      <p:pic>
        <p:nvPicPr>
          <p:cNvPr id="32780" name="Picture 12" descr=" koning Lodewijk Napoleon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905480"/>
            <a:ext cx="1152128" cy="1409300"/>
          </a:xfrm>
          <a:prstGeom prst="rect">
            <a:avLst/>
          </a:prstGeom>
          <a:noFill/>
        </p:spPr>
      </p:pic>
      <p:pic>
        <p:nvPicPr>
          <p:cNvPr id="32782" name="Picture 14" descr="http://upload.wikimedia.org/wikipedia/commons/thumb/0/06/Hussein_of_Jordan_1997.jpg/264px-Hussein_of_Jordan_19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9402" y="4906062"/>
            <a:ext cx="1034880" cy="1411200"/>
          </a:xfrm>
          <a:prstGeom prst="rect">
            <a:avLst/>
          </a:prstGeom>
          <a:noFill/>
        </p:spPr>
      </p:pic>
      <p:pic>
        <p:nvPicPr>
          <p:cNvPr id="32784" name="Picture 16" descr="http://www.boek2.nl/img/12052010-DSCF10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900467"/>
            <a:ext cx="2163839" cy="141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2" name="Picture 6" descr="http://api.ning.com/files/7CeyNFFOIxVuX9e69wqZLDAwvspbQ1MWK67DcDLZIwDgR4Ga3mThweDwcsMYzryKHqzt6xrFiwe*EPnlEOB-4sChLMaLBZMB/bagu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7440761" cy="4379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cs typeface="Calibri" pitchFamily="34" charset="0"/>
              </a:rPr>
              <a:t>Gefinancierd door:</a:t>
            </a:r>
          </a:p>
        </p:txBody>
      </p:sp>
      <p:sp>
        <p:nvSpPr>
          <p:cNvPr id="26627" name="Tijdelijke aanduiding voor voettekst 3"/>
          <p:cNvSpPr>
            <a:spLocks noGrp="1"/>
          </p:cNvSpPr>
          <p:nvPr>
            <p:ph type="ftr" sz="quarter" idx="4294967295"/>
          </p:nvPr>
        </p:nvSpPr>
        <p:spPr bwMode="auto">
          <a:xfrm>
            <a:off x="889000" y="6299200"/>
            <a:ext cx="72517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smtClean="0"/>
          </a:p>
        </p:txBody>
      </p:sp>
      <p:sp>
        <p:nvSpPr>
          <p:cNvPr id="26628" name="Tijdelijke aanduiding voor dianumm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390E9-078A-4800-95E7-C7BB0C1967A6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/>
          </a:p>
        </p:txBody>
      </p:sp>
      <p:pic>
        <p:nvPicPr>
          <p:cNvPr id="20485" name="Picture 5" descr="Home">
            <a:hlinkClick r:id="rId3" tooltip="Hom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51" r="2751"/>
          <a:stretch>
            <a:fillRect/>
          </a:stretch>
        </p:blipFill>
        <p:spPr>
          <a:xfrm>
            <a:off x="889000" y="2498725"/>
            <a:ext cx="7329488" cy="979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er-opleidingen.nl/wp-content/uploads/2011/04/voord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0"/>
            <a:ext cx="1896144" cy="2204864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691680" y="1988840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rgbClr val="AD1930"/>
                </a:solidFill>
              </a:rPr>
              <a:t>Ontsluiten </a:t>
            </a:r>
            <a:r>
              <a:rPr lang="nl-NL" dirty="0" smtClean="0"/>
              <a:t>- </a:t>
            </a:r>
            <a:r>
              <a:rPr lang="nl-NL" dirty="0" smtClean="0"/>
              <a:t>de </a:t>
            </a:r>
            <a:r>
              <a:rPr lang="nl-NL" dirty="0" smtClean="0"/>
              <a:t>periode 1963-1981 beslaat </a:t>
            </a:r>
            <a:r>
              <a:rPr lang="nl-NL" dirty="0" smtClean="0"/>
              <a:t>(honderd)duizenden </a:t>
            </a:r>
            <a:r>
              <a:rPr lang="nl-NL" dirty="0" smtClean="0"/>
              <a:t>pagina’s. Met </a:t>
            </a:r>
            <a:r>
              <a:rPr lang="nl-NL" dirty="0" err="1" smtClean="0"/>
              <a:t>queries</a:t>
            </a:r>
            <a:r>
              <a:rPr lang="nl-NL" dirty="0" smtClean="0"/>
              <a:t> kunnen deze worden </a:t>
            </a:r>
            <a:r>
              <a:rPr lang="nl-NL" dirty="0" smtClean="0"/>
              <a:t>teruggebracht.</a:t>
            </a:r>
            <a:endParaRPr lang="nl-NL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rgbClr val="AD1930"/>
                </a:solidFill>
              </a:rPr>
              <a:t>Verbanden </a:t>
            </a:r>
            <a:r>
              <a:rPr lang="nl-NL" dirty="0" smtClean="0"/>
              <a:t>- </a:t>
            </a:r>
            <a:r>
              <a:rPr lang="nl-NL" dirty="0" smtClean="0"/>
              <a:t>BP en  </a:t>
            </a:r>
            <a:r>
              <a:rPr lang="nl-NL" dirty="0" smtClean="0"/>
              <a:t>‘fout</a:t>
            </a:r>
            <a:r>
              <a:rPr lang="nl-NL" dirty="0" smtClean="0"/>
              <a:t>’.</a:t>
            </a:r>
            <a:endParaRPr lang="nl-NL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rgbClr val="AD1930"/>
                </a:solidFill>
              </a:rPr>
              <a:t>Ordenen</a:t>
            </a:r>
            <a:r>
              <a:rPr lang="nl-NL" dirty="0" smtClean="0"/>
              <a:t> </a:t>
            </a:r>
            <a:r>
              <a:rPr lang="nl-NL" dirty="0" smtClean="0"/>
              <a:t>- geef </a:t>
            </a:r>
            <a:r>
              <a:rPr lang="nl-NL" dirty="0" smtClean="0"/>
              <a:t>me alle fragmenten van die en die over dat en </a:t>
            </a:r>
            <a:r>
              <a:rPr lang="nl-NL" dirty="0" smtClean="0"/>
              <a:t>dat.</a:t>
            </a:r>
            <a:endParaRPr lang="nl-NL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rgbClr val="AD1930"/>
                </a:solidFill>
              </a:rPr>
              <a:t>Combineren</a:t>
            </a:r>
            <a:r>
              <a:rPr lang="nl-NL" dirty="0" smtClean="0"/>
              <a:t> </a:t>
            </a:r>
            <a:r>
              <a:rPr lang="nl-NL" dirty="0" smtClean="0"/>
              <a:t>- geef </a:t>
            </a:r>
            <a:r>
              <a:rPr lang="nl-NL" dirty="0" smtClean="0"/>
              <a:t>me alle verwijzingen naar ‘fout’ en dan alle verwijzingen naar ‘fout’ en de BP, etc</a:t>
            </a:r>
            <a:r>
              <a:rPr lang="nl-NL" dirty="0" smtClean="0"/>
              <a:t>.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 flipV="1">
            <a:off x="1763688" y="40863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6" name="Picture 2" descr="http://www.pwponderings.com/wp-content/uploads/2011/08/Thumbs-down-stock.xch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2249441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691680" y="1268760"/>
            <a:ext cx="64002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rgbClr val="AD1930"/>
                </a:solidFill>
              </a:rPr>
              <a:t>Meten  </a:t>
            </a:r>
            <a:r>
              <a:rPr lang="nl-NL" dirty="0" smtClean="0"/>
              <a:t>- is </a:t>
            </a:r>
            <a:r>
              <a:rPr lang="nl-NL" dirty="0" smtClean="0"/>
              <a:t> niet </a:t>
            </a:r>
            <a:r>
              <a:rPr lang="nl-NL" dirty="0" smtClean="0"/>
              <a:t>meteen </a:t>
            </a:r>
            <a:r>
              <a:rPr lang="nl-NL" dirty="0" smtClean="0"/>
              <a:t>weten omdat sommige </a:t>
            </a:r>
            <a:r>
              <a:rPr lang="nl-NL" dirty="0" smtClean="0"/>
              <a:t>vraagstukken zijn </a:t>
            </a:r>
            <a:r>
              <a:rPr lang="nl-NL" dirty="0" smtClean="0"/>
              <a:t>nog niet zo gemakkelijk lijken om </a:t>
            </a:r>
            <a:r>
              <a:rPr lang="nl-NL" dirty="0" smtClean="0"/>
              <a:t>te zetten in adequate </a:t>
            </a:r>
            <a:r>
              <a:rPr lang="nl-NL" dirty="0" err="1" smtClean="0"/>
              <a:t>queries</a:t>
            </a:r>
            <a:r>
              <a:rPr lang="nl-NL" dirty="0" smtClean="0"/>
              <a:t> (denk bijvoorbeeld aan buitensluiting) 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rgbClr val="AD1930"/>
                </a:solidFill>
              </a:rPr>
              <a:t> Andere uitingen</a:t>
            </a:r>
            <a:r>
              <a:rPr lang="nl-NL" dirty="0" smtClean="0"/>
              <a:t> </a:t>
            </a:r>
            <a:r>
              <a:rPr lang="nl-NL" dirty="0" smtClean="0"/>
              <a:t>– 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/>
              <a:t>‘</a:t>
            </a:r>
            <a:r>
              <a:rPr lang="nl-NL" dirty="0" smtClean="0"/>
              <a:t>Hoewel ik de politieke van bijdrage van D’66 bepaald heel anders en positiever waardeer dan die – ik spreek het maar rustig uit – dan van de Boerenpartij […]’ (Den </a:t>
            </a:r>
            <a:r>
              <a:rPr lang="nl-NL" dirty="0" smtClean="0"/>
              <a:t>Uyl, PvdA, in </a:t>
            </a:r>
            <a:r>
              <a:rPr lang="nl-NL" dirty="0" smtClean="0"/>
              <a:t>TK, 19 april 1967)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/>
              <a:t>‘</a:t>
            </a:r>
            <a:r>
              <a:rPr lang="nl-NL" dirty="0" smtClean="0"/>
              <a:t>Deze motie van de ultrarechtse concentratie […] zal onze stem niet krijgen, omdat hier onder het mom van de democratie geprobeerd wordt, bestaande rechtsregels te ontkrachten</a:t>
            </a:r>
            <a:r>
              <a:rPr lang="nl-NL" dirty="0" smtClean="0"/>
              <a:t>.’ (</a:t>
            </a:r>
            <a:r>
              <a:rPr lang="nl-NL" dirty="0" err="1" smtClean="0"/>
              <a:t>Boersma</a:t>
            </a:r>
            <a:r>
              <a:rPr lang="nl-NL" dirty="0" smtClean="0"/>
              <a:t>,  ARP, in </a:t>
            </a:r>
            <a:r>
              <a:rPr lang="nl-NL" dirty="0" smtClean="0"/>
              <a:t> </a:t>
            </a:r>
            <a:r>
              <a:rPr lang="nl-NL" dirty="0" smtClean="0"/>
              <a:t>reactie op </a:t>
            </a:r>
            <a:r>
              <a:rPr lang="nl-NL" dirty="0" smtClean="0"/>
              <a:t>een motie van de Boerenpartij</a:t>
            </a:r>
            <a:r>
              <a:rPr lang="nl-NL" dirty="0" smtClean="0"/>
              <a:t>:, </a:t>
            </a:r>
            <a:r>
              <a:rPr lang="nl-NL" dirty="0" err="1" smtClean="0"/>
              <a:t>Tk</a:t>
            </a:r>
            <a:r>
              <a:rPr lang="nl-NL" dirty="0" smtClean="0"/>
              <a:t>, 20 december 1967)</a:t>
            </a:r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3. 	</a:t>
            </a:r>
            <a:r>
              <a:rPr lang="nl-NL" dirty="0" smtClean="0">
                <a:solidFill>
                  <a:srgbClr val="AD1930"/>
                </a:solidFill>
              </a:rPr>
              <a:t>Omvang - </a:t>
            </a:r>
            <a:r>
              <a:rPr lang="nl-NL" dirty="0" smtClean="0"/>
              <a:t>te grote resultatensets  als </a:t>
            </a:r>
            <a:r>
              <a:rPr lang="nl-NL" dirty="0" smtClean="0"/>
              <a:t>gevolg van ruis.</a:t>
            </a:r>
            <a:endParaRPr lang="nl-NL" dirty="0" smtClean="0"/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051720" y="476672"/>
            <a:ext cx="39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836712"/>
            <a:ext cx="7797800" cy="614362"/>
          </a:xfrm>
        </p:spPr>
        <p:txBody>
          <a:bodyPr/>
          <a:lstStyle/>
          <a:p>
            <a:r>
              <a:rPr lang="nl-NL" dirty="0" smtClean="0"/>
              <a:t>Verrijkte Publicatie</a:t>
            </a:r>
            <a:endParaRPr lang="nl-NL" dirty="0"/>
          </a:p>
        </p:txBody>
      </p:sp>
      <p:pic>
        <p:nvPicPr>
          <p:cNvPr id="36866" name="Picture 2" descr="https://www.surfgroepen.nl/sites/escape_visualiser/publicfiles/images/vp-material_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573581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1422" y="1268760"/>
            <a:ext cx="7797800" cy="614362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2458616" cy="43204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1412776"/>
            <a:ext cx="716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endParaRPr lang="nl-NL" dirty="0"/>
          </a:p>
          <a:p>
            <a:pPr marL="342900" indent="-342900">
              <a:buAutoNum type="arabicParenBoth"/>
            </a:pPr>
            <a:endParaRPr lang="nl-NL" dirty="0" smtClean="0"/>
          </a:p>
        </p:txBody>
      </p:sp>
      <p:sp>
        <p:nvSpPr>
          <p:cNvPr id="29698" name="AutoShape 2" descr="data:image/jpeg;base64,/9j/4AAQSkZJRgABAQAAAQABAAD/2wCEAAkGBhISERISEhQVEhUVGBkYGBgYGRwaIBgXHh0cHB4eGSAgICYiGB8vIBsaHy8iIygqLCwuIR4yNTIrNSYsLCkBCQoKDgwOGg8PGjAlHyQvLC8pLC0pLCwsLCktKi0sLCwqLCkuLy0sLCwsLywsLCwsLCwsLCwpLCwsKSwsLCwsLP/AABEIALEBHQMBIgACEQEDEQH/xAAbAAEAAwEBAQEAAAAAAAAAAAAABAUGAwIHAf/EAEIQAAICAQMCBAQEAgYJAwUAAAECAxEABBIhBTEGEyJBFFFhcQcjMoGRoRUWQlKx8SQzU2JywdHh8CVDgnSDhLLC/8QAGgEBAAMBAQEAAAAAAAAAAAAAAAECAwQFBv/EADARAAICAQIDBgUEAwEAAAAAAAABAhEDEiEEMUETUWFxgZEUIqHB8AUyseFCUtEV/9oADAMBAAIRAxEAPwD51jGMgsMYxgDGMYAxjGAMYxgDGMYAxjGAMYxgDGMYAxjGAMYxgDGMYAxjGAMYxgDGMYAxjGAMYxgDGMYAxjGAMYxgDGMYAxjGAMYxgDGMYAxjGAMYxgDGMYAxjGAMYxgDGMYAxjGAMYxgDGMYAxjGAMYxgDGMYAxjGAMYxgDGM/UQkgDuSAPucA/MZf8A9RNdZHlDi79cfFX/AL3+6c6FINLen1mmMsisWDJLttWC0CR3HpsXyLPa8pHJCTpMGcxlz1BtMTFt00unUNcp3MxKWB6d3C1R7+5/YWR6VofJaYLrAobYSdlhijPyO5AADXQFWCffLWu8gymSun6VXkVZCyIT6mAJ2ijzVG/tlz1SDpybwg1aSBAUEiqvr28FgRdE0bFd+PlkSHVFlBMz7qJIVN20WeTX2H8cm4V8zforG/Qkt0fQbR/pcm71f+w3ahtFfO/e+b9qs9dKumjMqiKPUxK/EkjtEzelDQFcC1fir9X0s8hZLbXn+wiJr7+nIL6Zi7Hy5ZgSOdrA7uR2A72K/YjKRim6jJ+q2+g36kvrWjEjqY0h06qm3aJC1kFm3WRZu+5+Q+mUk8RVmU1akjjtx8slvqouxiN/Vjfyq+/Hasm9O6U05d9P5SBAQRI9EiibAPtQq7/55o4qC1Smq8iLKTP1VJ7C/tmpm6LqFO0yaRTZWt4PqG4+w9PY96rgcHPKeHNTyqywbnKjariyaqu3fnt/A+2Q8mBf5fT+yNRmGQjuCM/Mu3jgkRDJqWVgPUuzd6ieaqhVVx9PrWRNZoYFQsk/mtYAXYV49ybPH7X/ANLyj3ciUyvxnsQMaIVjfbg8/b59jlj0rpUUsbtJN5BDoq7lJU7gxO4j9NBf3zKUlFWyxV4yf1XpqxMoSTzQQTu2FRwzLxZNil3X8jkmLwhrHUMkLOpRXBWjuDBSK+Z9QsDtzkdpGrbBT4zqujkJoI5PyCn37e31zkcuBjGMAYxjAGMYwBjGMAYxjAGMYwBjGTYRC3G2TcewFGzx2GWjG+tEELO+jeMMTJuoCxtNHdYr+VnJOs0JQqBFIhLCtw/V9B9byz1vVdWpZm06IDz/AKkEKLb37D9Xf5gfW6vRy1ewtkI63Tgnia2B3Hdy13uvnmz3yf1LwnOgI+E1CM20LdEC3VaFH5sqgfUfO8/U1+o1GnmYiEKispGwgkG2JUj3sn97+Zu4h8aahYG1Bk07sZDIYmTjzC8bA8ODuBiVh7d+/cYPs4vaT5115k2yw1HWOpsGaTQytEwkYqXYqFYREXXIChCR2Praqo5L651TW3qdL8ExIWzIH4KqxIKFkXzFJ4K92UEfXMjJ4s6gB5pjAXht3lmuIWgB7/3HP70fpk3UeMOpzWfKXy5Q1IqEL6juLAht189y1G6o5m8HD89vcjcgeMuraoalvPh8iSgSjlXrl+xAHptmrufqbzhp+ovFI8kWrRGZDHuCmwpYMarsbHJ/zF94X8OxdSl6jP1AvC8e2RjHShdwcsSpDEilB/65ddL/AAo0o1aK0h1Omm07yRMCVIYNHySpAYbXsH+XHOyxRVaNidXRmTPiHUvSnqBa+KI4JNAgcduT2r9uah6/xlrfMatUz83YAAs8kDjsCar7ZqulaLTHSdTGhCSwJEu+TUJ+Zup7MdDgUAVsCm5+mWM/4V9OOol0aTahZxCJlLbWVV3bbPpG7nuOOPfLxi093ZFo+faCOAweZMLYyNz6iTWxuQOCOWu89xTaMk+lB+Yw7yD0f2aIvgjkg1z9M0mq8Daby9DqtDNM0c8piYvHvYcPbKiqCf0OKP0NgXl3P+HUJk0rSfECMzmJ45tilwUYh0MZtRYHB579vfftWqSiqM3jT3bZg2Gk2sQgcjzCDUnqPqr/AOPA7nijhX0YdNpChS5DDeDyw22RRHpJIP0zar4R0DzarTaeXUg6ZJWcenaGsbUUspLAeoE9zxzmdfoEGn0XTdapIknZg+82goN2AFqeBzm3aRbSSXjsUeOldv3K2P4Ygjb6VWPdQJ/tP+o7bX+zZBFg+9VkXXNpNjiMDdRKn13u3jgXxW3d354Hvk7VdTQfEVIshMa0CA3qs2AaG7jnnPUut0/5jl0YOIfRXICn1f5Zu4xaq1+X4/llFad7kTpPV9VFFFtlKQ+Zt9O2wSbJ7Ek9/n8snR+MZAu3z5ht2gWkZPAUe69wAfe/vnubq0Q2etf1PW0EbLUhSRVjvV1gdUA2G+DIC5CsRs2AElio99tn6j55yz4DBJ3q/j3LrJLuPH9ZpCoUzTqj2LKpTACjztv6cfQc3lLo9SyjjUuhC1ttuARtoc/I1x/3yzTqqD4cK0QCtJdj9Is7ewtbHv8AYnPR10pnI0yrqmKBjcYkK7bB2kAWBuu6+XyyI8LixJtb8tvTwZZTfccP6wzAADVMFVVUAJwoUADg3z7/AHs546b1HyQ6K0BsglpEvcCASLvtYHHzy800+slZon0ymUHzGQ6ezRsbjuNc2R8zVfMZX6vqc6bFEKneNxDacjcGbgm+4LEgfbNXSWqv5/6L6ETS6xU1A1O7TswNhCpCXQAIHsb5v5i/nVv03UtN5hSLpqqrKLkUJZPPpBs1zV+37EjP6nVDzCNRBtkDAP3TaAFFbBVGh/POJ1kH+w/i5v8A7f55wZdM3+z1v+zVLxNh/RRQVLB00tVm5SG59RsKO/IofUV75nvTMyyjTwopQAIr7QDbGzfc0COb7fwgPMDufytwL1bEnk0Qt9yaB755l1SgkPCoI4IPBFcUbGbxjjaqT9N/sQ76HbWdLJZ2XYiAEgBgeFX+Jv8AjzznaXwnOsJnYxBAob/WKWogEChzdex+RzppemNJpzqUgV1STYwG47fSG3sapU5A5y0HQ1KpF8Hqm2lgWRgUeVQS5DXsPCmiOaFd8zyPGqUJrbnd/eiE2uZjsZqoekwsLXRa1htD3VWlkFhz25XkcD+eVvVOit5u2CCXaDs4/NDSAFiFZLVvTRodqOQ5RXVEplPjJev6XJCI/MG3zE3qPfbbL6h/ZNqeMiYTT3RYZ6hj3MqjuSB/E1nnJ3SdVAjMZ4TOCAAA5SjYs2Ab4sfT65YH5/Q0vyA/cf8Antll4VhCava9Bgpr78dv/jeXfhzT6fUITHoIyI2QndPyzm6UWpO33IJ28c37+Nd4aaQxmPSJpqsWuoUkm4wpNkEEWBdWS3zxlhHJBwW19fxFU31Ouokk8gnUBVYSrsA/412/v3/bLEvJ523aPK2Xu9999u/Ir6ZlOu6OWHyjMXYbqVjIHFoRv7E9rrJfWINRq2VtIsssZAQlAwBfceDdX+pR8uQPfPKycFJSUbW98uS5FrJOg122LVmOtsTP5fyHBb9xd5whCPoxLIqW0oLGh2MwvnvVXkDReHuoBm06xyRhmRZLHpHmUAWIB4ogki6GXGi6JIqNppNHqJ2QlTtlKxsSXZWq1pdq7geLoknkDNvhXez6p+gssQ0nnOHC+RsFH3J97+lX/LKrV6149PozGdoZowfqtds69S0TfCuE0kwAi3MRO7LF6iCHUt3ARvSLod/nl94U8J6afozamVXeVFnZT5kgClN22lDbRVD2ykOCae7X4hZI6F1SOB+oljHZ0ilVkIqRlM1KQSN/sCB7HKMfiFq11EeoY6UBISiRDcqKrbWsAGyfQo+Xass/w08JaXqGlkm1iNNIspQMZHFKERgOGHuzH98o5/D3Sx0n4gai9VtB2+YL8y+Y/L717X+91nXjxyhBRvkRas6dK0Wu0um1WnVICNVF5jlpNpijApjzQ9IcX3qx35q+h1nU21cmsaLTiRtL5aKpLK1vGwU+sFH/ADAbbivb3yj6Z4a65JEJYwUBQKN5iV3QDgNY3MKrhzyK9qyd0DQ6/XauWGSSbQeRGg2hbAZfKB59PJ2q92eKrjM2uI5WiDp0TUdQ00OjgA0yLDM5RtxkMu6N3NKp/MUrKTaGxVntzKOu158pY9Jpkf4n4lmSf0b9qgiUMbVj5qHg82KXMXq9Z1FtYYUaWWRJZPK/LAJoGLcq1SjYv/CP55PbU9T6fIk+sjn8vdZG5QrttUAMyhh/7acH+7xR5w1xCV2iTx0LxTqU6tK6RxNJqZDC8ZJCFiwHfkgbh3o8E8c5rPHSSlenaKMQRaj8wmOP/VxJtI4FdqJ9uSDQyj1v4d69Xjc6eGcysWuJjan9W5iwUDk+5yjn6R1DTn4xYPJWFmUyLtZdwcxtu5Jb1Wv+GdumNfM770VtlnD0Cdopj8SjgEhGRC6uVQyNbDhBzttr54+/degN8SIG1oJKF9oUKwG2x3DKBZ7fIXkX+j+pHTCb4aBoJyhRQsdB5AI1KIGtSbF3x7nPz4HqYn+KMMbOEaLhlIpUYE0Hs8KwBuiRXfjKy+GhzSHzvqRR0TUTaaVzJG6gMaVWorGedrhdgurUE8j5Xlz1HoU8heP4poIi0cAjlpySUVlFpxzf+Nn2zh0/pvVPIEPlQkCNoVLsoZUZAx5DVVULPvQPY57+G6rNJC2yEq8yzWhVlUoFQMx31tK0QL9Xt3GI5+FgqTRDjJnnT9DOkgE8ap5iQz+eH3MHCSIKXni9pHtYJzxP1waLU7JI4x+QxDQRhCWlFi+RQFe3yGQ/6yzpq308ssPlq88TM8VoVLksWUGyNyihfF++VXjPqaajVPJGdyBUTdVA0O9ewu6zZyg46oEU3sze6STUGCC9PMwOn0/5oEch8yMlwdvmgup3XyQb7jK3+vMUIjimhm3crNvQK2xWdoyq7u+5gT2Her4zaaXW+T05Ja3eXplerq9sYNX7dshtBp+r6JWK1uBCk8tFIOOD8r/YjN2n0e5yqS6rY+ZyRzTaibXpBLJAZHYnb/ZN38+wPNWBk+ATPGHTRnYyEggpRuzXPsQBxwbA+YvQeF+pa9On7Y9NG4jEiq5lVa2lr3IeWo37i8ovCXgGfVRLK8zQRN+gCyWA4sCwFHcfx4rPPzcN2jTXP1OlZKu+h+9S02qSKZ5dPIFaiGtfQuyyD/Bgfuf34TaiUIszaRxAzKVZwAoJdiGJrjhgATxxmu6l4Ghg0epYyTSSCCQFmdvUACwBWyAOB2/5nIfWeq61+l+vTxojxpul81T+W22iE7gmxxfGUjwKSev0qx29/tMvL4weJ5EiCOpYmyTyWgEJ7UCO5HHf6ZYTeLtQWvZAWEkrb97gjzA4pbY7R+aTQ4sL72c2z+FW/o34IOm/Zs8yjX691137cZ8+6J+HrTajURySBI9O+x5AP1N8luq45JPbjvearg8cUk4360QsqlbHVvFOqOn8pxEVaNUZlLXf5fJ9RANQqKFKbY1zl1Lr+pPF8Y+ngaILJKCXPpjcFjS76vkkEjcO11xkabwBpZoJZNBqmmMd2poglRdcBaNdjRB/nmnv/wBC/wDw/wD+Mt8Jhf8AjS8yssvKu8+W+IvEMmskEkiqpUEALfYu782eTbkXx7ZV51l0rryysAb7gjsSD/MEfsc5ZSMVFUjoJGn0DOLBX34Jo8V/1ydoOmtHIrsI3CEEoWBDCzwb47A9+MqMvundE1AUn4XzA+0gkqPqKs+99u+Vanzj/BNrqeOpa1HkZZkWMJwohULZJXua5oD/AByKraX+7L7e69uctR0WfsdEor5sovg9vn2vj6ZHMVLu+HjLFmUKtsTt/URQIoHjv/HM56lvNP3oJrodtN4fln0rSww6h44wxBtdoahvKiwT2F7R7D7Za9D1/VdLDDFFpfTI26JjGbY2JfZgG4SxuF1dcZ+9C6vGmikgng1Mu4SMiBFMY3jgo1B4/rRINnjmssn/ABRVHjZoJgxkSSVXbhQI9n5Cn9N3u5r3+fHN2uZNqKv88ydiJ0PrPVmjUQadGCxgI2yiVi2x+n1jzCCACKPJNAXk4+Itd5CN8K0moXUBJGMZVLXzIVTcsg8xrkqxSiqN98hyfiBpI4PIgTUACDUxKWKAhpWVlaw3YEHtyOO+Qem/iCscOkUpLv0p4VZAIpV3WTItXuq6PPPP0y6y53b0/nuRSLCderv52lOjiYmEKQqjasZaQgpUnl3bOBwSNooCs2n4dbYujN56ErGdT5iEc0rPuUg+/BFHMf0fxlp3m8sJq5EZVCwrHpyDtZ5CNiqP71hwQ12ci9F6/qvL1OlUPpdJtlc/6O8rIkhJCk9/0lvUflm2CWWTetEOj6f4G6po59NI+ih+HjEhBXYqW+1STSkjsVF/TMh8LGvhpZvLj3iNTuKi784dzV5V+HeqNooBHBqZESZ9yltG53uyqtIaN/pHb6n70U3ivXrpP6MaEKqKoI8t/MADBwTzXcDnbVZ00yqPqWn8QfG/D7ZNV07UMu5FaPdHICNx7rtkWhx6kavllf4C1Gsj6lr9LqpBJwJiwHdm2KpX+6uyht9qr2zO6f8AFzqUcCtJpkkBWxKVdQwvbZr09+OKF5w6B4h1qHWdS2ebPI0cRiMb/oIBBUKbAAAHY9u+KbBsvBvXjrOo69pVQPph5Ee2+Y/NksmyeSVS647Z6+P1Gr6Rr26hAICEnAUqV9KpuU0xJsN2PvQIz5l4P1Gpl1+omgkGnm2TzVxtY7gxjfcaCkt3Page/OaDrWo63r4vIkWKKMyGNwpCWy7v1+piRaHhe9Dggi4FGp/EHxLqNL03TS6dgjSGNS1AkAxs3F2AbA5rITmTUeGmYbpZHUu1CyzfEFnNAd/1HjM91jSdV1mlg08i6YxI3BRqKiIOm92Ztuylfn6DgWL9+FOrdR0mp1PTNEItUImcgS+iqIDFfWK5IO2z7n54FGo1eg1H9B6KGO4tRelVd3pKP5i0TxxXc8ft7ZmZeh9RWGN49TF6S8hCxoihlNxqlJfq3O2xwqq26+Tml/ELXSxdM041DgahpoNxjO2nVt7FCKIArv8AbPnMXXS5YtqnAtl2+YK2FlB4quf1WBxXtXNo8OsvOvUjVReabpHUyz3q9N5nnsGBMb7JGid3F7TsO1CpRRQ5PYE5w6Z0jqaRxOmo0wijj4dirAQimTfcZYoQA6AjsP7JoZXR9ZdrY6mbcoDkF7KERlCbItiAzrRPueMaOLU6hGi0+qKxRmOJIjIStSkggcnj03XJ79u2TLg4pXSY1kzWdN12mjkkZoQFaSWUyBR+c0joViO4mQnyiQKXJMUM6lqn6fJCHUMSwUuL9G7g0eLrk8Gryvk6T1OXzANT5qufLPrYCRGYMSbUCt0pJB9QJbjI58DhlhZJVYFLk2HfbXNtZL2qUPl1+q+5rJSmtkQ3E+mQ6NpemrEpAaTSqgJ7W0QHP05zh02CLpWgAkcER2zHtvkJulH14AH7/PKDT6rqqrHBHJpAqARl6b0FfLUBtw5Y707KbvM4/RdVr1WWXVKzCSZCr7gEWNQWZQor3ApV91+ZrTLnjiWqXkc8cTe17G08HzE9JZz3ZdSx+5aQ5I8L6n4jpca6dwkgh8q/9nIF22a5H94fQ3ma6f4e6hDDJC+pEcSxz2iFTtNSEbiU/Q21ySCSB8sptB4O1SattPp9QquIhJ5itIisu4LQIW25PcWPrfGY4+LhOSjHfYs8XNt+JvZtDLB0iaOZt8iwTbm3Frvee55PBHfIviPjof8A9jTj+cedOvo2l6PJHNL5shjMZckku7se18mgT39hmM6PJqtdo9Yj6iQpp44ykQVKc2Qqk0D3RffNs2WOJfN3FccHPdd5qFdk8PgqSpEIIINEfmexHbOP4eeHtPLpjqpUGold3vzPXRBqqbjceDZ55GUmu0XVY4V0JaJ4jGw9Jj2osZG8SSGthUlbs+45Oden+HNbBFNJAHg2sVceeoohN6sR+hxTLRBJN8DMVxOF03Jcu80eKVNd7Nn0fWu2m1LyaQaIqHpaA3AJdmlF+4yFf/oI/wDox/8AplPHD1iIeTqXAink8p5CBO6b1rhUawCOwrub985aHw7KulkEqanURDzNpXUeXcKGuIWYEHgkqRxY+2R8bi/2IWCX1MbP4p1TqVaUkFSpFL+k2CO3HBrKrN7L4Xgj0x1cmi1KRDax3TKCVYgClvdVkd6PJ+lYrqDRFyYVZUpaDGze0buf+K6+ldsosinydnSlRwQixfIvn7Zbw0wUpDMQW2g72q+DS8+wrv24vKfLLo2q1JkjhgcqzuFUCv1PS96sDgX9gfYYaXOTJJGq1AFs8U49R5ZmHqN3f+9YP8/rnTSa14gqB4zt3WCzc7iG5qqIK/zPzz61F4C0qwhNXI8/a2eQou7/AHQpAA44uzmc8H/h1pXE+o1A3xiWVYlLEKI43ZdzEEbux7mqF+/HB8bwzi202l3+vLcjcxS9ScNu8yK/y/dq9BLfPi/es87lfiVTIVVADGGb0ktyT+9/Whm18c/h3pRpG1ei9Oxd5CsXR09ypJNEd+DRo55/ELwrptFo0m0yNFIZEUkO5sbXJ4LEe2a4uNwJxeOG723+5DTfUxk0qISfKKJtq9hFnfYBPuNozn/SGnNWob1HjaSApck18jVH75vdZ4S08fToNUPMaQ/CudzllJZ493pPFepuM1HinpXTVVJdYsaJGx2iqDMR2IUW/AuuffL/APstNLTd2uXd4EaEfKui66DTzaOcqUQMxY0SxXZtJ7nd6j9Mm9L8arslWaVxIZXdZGV5A6FCgUhXXsOwa1HysZqPCnhTp2ofVaxYxLF5pWKPaQqqqKT6OLJJNA/TjnK/xjL0Z9LKyRiHULwsaxmGQP7b0IAK/MkH6GyMl/qWrJpjB9L25OiOzXUjHxvplXSyPLJM6Mu5VVkFeWyEspYoWBNgpV/zz80Xi/SK5LTOT+SocJMq7EYmmHmF2YWTuYkc9jRvR6fT6Ho+jgM8QeSWg5CK7M5Ft+rsq9q+3cnMx+IfT9PodaGSFTHqITujB2hW3jcUoemwPYe5+2MP6h2mTTW29Pvoh4lRx6j45i3aXYzNHHPM8sYG0OplLxnmg1D1AHsayQ3juIbyNTK5aeF7MezbCGtkO08gDj/evIfhrxbpYI9Y7QIA3khYLDCSjKGsurUKZbqjxx3z3qfxDDwGHTacxSNEIwUCNtooSqgLZSlet1tbtznb2jI7NER9RKk2t18G+JPNdC5VBxJR27JOd3Kk0LF813wfEOsWJZHk1BjJDiR4kdSSZK9TIbBJkoE13ocZoJfGBaJtcYLh+MkANQh0L6dVUram3BtrIIPAN1x+xeKGkEcqdPfYdzIU2MI1D6gEruUqrKZVIDCvTfAOVeVR5pF6Kjoy9V1SDUR6haMjjcxUEbrLA+g+glj6LIs/pz1pujdX08+o1qFBL6y59B8wGmYopWiOPkDxQ+Weev8AiCMQ6nTtGYJTq/N8oCwi7lPccXwTx75Obxjp/j5dSWdYpNP5aEo3qYNZ4+X1y8VjaW/1KNyKTX9O6n1FU1EzeYWUmJWdFLIO5iQUK7cgC+O/GXMun1aaPTzrDBKz7bUwJcanhCDu5JtfaxfsRYk+HvEeiVdOY/yRHGRIDAWJYKOfNF17/e+aymk8QiLQ9OKli0UvmOtMAV3uQC1bTyPmeR9MVjS5/UXJvkdeq+DtXLPbTQbp3CS+WSAsgQuA4HewpN/M37556b4QeCRotRJKqupdRptzsWjYbWYBSV/Xa/U8kZMfxjpfOjlWdghmEjxfDhSPQyks68yHn6/c1kDofiTTxdR1eodiscquYyVa2DOrDirqgcv8ia/6RcqIug6d1OeMOkrbZDaBpQrSFSGuME3wVB4rtk/rUUyaPRSxyT+fP6XuRjfDmqJ45Z/4tkzw54q0Ea6QBlgKLUu6HcWbbViTkqLs8d7A4yHN4qgkTRRepWjLFiwoepTRBvkGxzXY5aEYtpN8yG33FbpdVrdLIk8haUKSa81q3NtFvtNkWq2OxoA5zj6RrlNpJs2szgrIy07cMVrsSAAfpWWOrYxxTGWQPvY7B8gewH+P7Z51k/8ApsADcbXujx/a/wC2dUuGxcpX02tdXRmskuhH0TyfBy73l3RmWvzH9JIG6hurk3fzzueoz/EJJpZ5DM0ZVmmtrQFTXrU+/ND/AD/NZOvk6wblBLPxYs+lfbJk0gE8Nmvy5O/3TLLh8eySW1b1vz7yHN/z/BHl12ptp9dGutCghUL7RGDYZgqrt5Hv3Hf7TumdSkjjlkg08MDTRxgKGbujFg1VyTYFcdu/PFPoJrTXWd3qerN8U3b+WS/N8wxzQrG5C1bOVKX3BHb/AJ5k+Ew5V81tPpfjz2LdpKOyJmi8dGfUAJpi0kiyAbpkAiZ6ZniLR7Y/0kksGPbnijb9c0+p1kU6iOKNVm0+pDvOtGPyxGCGVShW42O6x9syngfRzxyrqkWCQAsm2SQKbJq14JU32NdroZfdZ6lNqdPPHUG14oImd9TvKmNi+69nrveB+xq7GfLZcajkSxpbVvfj5nXrXVk5+palGOoMETNqdRppTEs43xej0CS0AUMELbiePftlR1fxVLppYGlgUjydSqMkyuriZ7JDKpHpIoj3+mT9L1qYnTmQaZmjK8vqG2OqhkDGKiqvRvdfFXQyi8R+LiZ41m0ySGJVVhK/nXuPmeliB7MByD2HcCjGPHcqcU/X07xqXQt+sdfM3SJZZ1jjk1AgRNshYyeW5JPln/VVRPF3fPtnzPLfX9dSSIxjTQxHcDvQcgdyB8rP7V7diKjO/h8XZpqubF2MsfDnUhp9Xp52BKxyKxA77fevrROV2M3klJNMH23xb4WTrCQS6fUptQNXG9Turnggq3FUR/Cs4+GdNFqOn6jpXmhZIWlhYgckCRiHC3yp7EX8xnxpJCOxI+xrPxXINgkH2I7jPP8AgpaNGvZbrbk/uD7V4gSLpfR30xfezI8aXwXZySxA5oDcT9KHucsfE3Rx1XQxCGRUDlJVYix2IINe/qP7is+PP1PSNReGZ2ru0zH/AM/87ZZaPrCRxVEuoSOQn8tJ3BIH6jQ4rsCav9jQlfpsnUoz+ZO7rvKuVH0jxrpRD0dowdwiXTqG+ex4xf8ALK/8aI70UTfKcfzSTPnev6i0kccarq0i/tKZJHUxgKV2gmuKvt/gKhz7WHqM7e9Hcdvyu+1+15fD+lzi1JyWzb87oakbD8Lei6p45p9PqhByFCECQMw5uVb9IrgEU3f2HOx8XdNEvTZn1wh86ON2V47pXF7Npb1CztBX3us+R6NvIkDK+ogp1V5Ftdq7vVyvc17HN34n6SusEEcZlkVplQTfENKqiiW8xGNq/sBQ9uRdZOX9PySy69S9t/Iq8iRpR1ebX6SOXp00SSit6SLuo1yrcEoQexqiPvefPPHiayHV6SXWSRyOArL5akKoR7rkCzZ71nX+o8Kb5V1csKIIudluN7slNsYVyoI+h57Z7/qGBMC83xZjnSKWNt6cOLX12T2Kk0PmL4y2HgJYZ2mq8t/cdrE0mq8V9JD6homXzQksiSBT+bJKHBjHpvikq+Ofoc6x+NenrJpSJYwqSL5SiJkbTRCBkcSGubYkcfMd6vMxF4OCBjFP5ckiTSJEU3gCJipHmHuOQLIs96zpovCkziF5J2G8xBx5QWhIeNpb9RBq9yAd6vnOtxyXsl7kdpDvLrw342hfTzNqNTEuobUSiBiBUf5OyNyi1SVag17ge+fPtDI9MgErlCQxEpAJJP6RY9zuv5898m9RJj1KqrtPEsm1n8oqBKpYFVr9RHB47/LIatCVRjG+9lJsiQgntbG7Ybroj98nsHkh8zSd95OunsjlqRGrb5o5CxBre+7cQB39+xHf/Lr07q6BI4xEZCjM1HbwoYuSCeSdtj2GdTFAu0upAbkb0k4G1O3FNzu7fPv2yn0G9JAwVqAO7036K9XB9tpPvmWXhdMd3b8Gy6nq6F+ZtiADTsRQT1FBfpXvR7GjZ7fXGv6psUOYWWwVW9nDDzR2HyLD29vrzEfqsryMVqNQbUOOQNpHA/Y/Yng5w1hmkcMWjtd20g135+v8znPj4PJOnKO3XcOSJn9MRmKRwiq25CAdtyEMjHgC69LCxx++Tun9X1WpVnEmiiALCpAqkCuwFH0/mH7nd3s3TL8Qa2sjEkLQq7JAA/cn7ZIj6HqpTH5sDMvq5UqLLLamwe3Yk8+/2zr+Dxw239V/ZXVfM0SyaotFUnTm22Su9QGtrLfpAXih7keo82ch9Yhnk08geTSS7RvJiIDJGlE7QF5B9PBqj7c3lV1KDSxbFk000ZokepbKkmt4s+/HtxnN9LAUkKQ6mNtoq72t6lsGgfkx5NWPnQFXgxxd7A4mRy5X4eNTagll/SGYVu+/zr55Jn6JI60Y4ojd7hx6armgfdh9vf6WI1GlMjKYNasQs2Wb9KB3sjbwKCEAURXJ9zITTigzafVWWY86hBybNLbc8CjfyzF5889or6InTFGcn6CEkj3uBE9DdYsHYGo+ynngniiDnQ9L0wXcZCeGO3elkj2FXRHb63YyfrtTp2ZUkh1KlXUHe5dVAZN4oH/Z3dWbP2q3mTpG2UpEN5DBEPxFel5gpUmyHZfJJB4qxwbpGGSS+ZtMtaM/Ho9PH5hV74ZbbY9etV3AfUH+AJGeG6ZpVZRuL3Ii/rXhT33Edxx3FVf0zTTR9EZ5JHVo/wA2YKE8zYyj1KeANoZSAFWqse3Ocmn6NGA0Kq73BW8zekeZTObqnCEsy8pwtXyDPYy/2Y1eBQ9O6bBW/fd7uNy9qfb/AMLCgbJrnPMvT9KEKrIGKh/0soLGztLexrgV7gkjNL1SbozzapiVYOVZWXzN3JcyFONok3kUtbSm2u7EUPjzU6Vn0y6MqYo4do2ljR8yQ0xcBt1FSbHv8sjsZXepk34FCJoq5jvge9ff7/Pn/ljVTo1kK24m7Zif8f2yNjOx5G1VL2RWhjGMzJGMYwBjGMAZY6PrjxhFAsLfcnm2De3bt+4vK7GXhOUHcWQ0nzLeDq8xYFULE+WABu5KX2r582Mm9N+KnVxHDvKKoJshqIYA89+x7e+Vml8Q6mNVRJWVUvaKHF3ftz+o5H1fUpZW3u7M1Vfbj5cfc5o8+Svllv5FNC7jT6novUDY8g796yL6wShJ3AAE1xVfLgmqF5zm8Z6yeWOCeYQBZV3uqqCrKa3MR3oi+OOMzK6yQEMHa1IIsk0RyO+dU6h33IjsSSWYWSSSST/HOeWTM/3O/LYsoRNVL1qF1ZW1p2ybN4TSrHZVg4JAXk2WJ9zwMk6fqJaSMxa7fLqdRG5BgUEMp2BiPagBx6Q2Y0dRH+yj/h9K/wC+D1MhkdFWNkYMGUc2P8eczjr1K269A8caNxotLqGZHfWKgEmq0w/LQGrJcLZrcxHAPb2OT4UnPm79Qw2yRKkjwRo++NPMUyk1uUWBfN+3B5z8HimWURvJq4UILHYdOpAu1IPsbHPt3PPsfb9X3SO518ZVwPQ0KsAVWlpSCq8+4o17k56Ccfx/2YuJQ6Pr2rJOx2AZ97lUHdm3H+z2u2rtd8ZZP1rUEFDJqStFf9WOQeP7vyFXlJoZkinUMzNCJAHKEjfGDRI59xdffLyPV9PZHXztaGIsM5WrVWNem+5Cjt3r65zLJOPKvWzbTE5xeIJlpfN1AC2xGxeBuBJ/T2u/pz/HtoOtSvFfxxjkG61ZQwCXtB4Xg9vUfmPvlX0jqjK4kaXY6rsFgG0Nk3YO7mh9j8uMsNR421KfomRuSK8tAAo2sPYVZ7jtwcmWTLV0veiumN19jjq9LHOxaXWrI4G0Hb3PcV813Eg8X3/eu03RSwUnepJ5Xy2J9zxx3IBP7H5ZXI5BBHcEEfcZcN4v1Z7yA/dEPtX935f4D5ZZSjdtfnuS0+hxl6asQBeRhZBoKyllBH6bqz7/AErOia6EJs3zle/cDmgPbvwK5sfTIvUuszajaZn37bA4A7mz2Av98hZnkqT+XYlXW5cQS6QtcjagjaaPBYMNpUi+P73B45y56h4xUIDBPqWlEgP5ojAKAtxaAH3Hajy3I4Ax2MweGMnb3LFtqfFmrkDhpmKuGDLxVN3FVwP+2dOntovKXz31HmAsSErbXAAF3XF2au/p3pcZbs1VR28gXGo6/IjuNPNIUc7iXChmcqNxND53WW2m8QKyru1cySNt3flqVDWLokADsDfYV75kcZvGbiVcUyw6t1WWU7HkMqRs2wkDt2vge4UHK/GMq3ZPIYxjIJGMYwBjGMAYxjAGMYwBjGMAYxjAGMYwBjGMAYxjAGMYwBjGMAYxjAGMYwBjGMAYxjAGMYwBjGMAYxjAGMYwBjGMAYxjAGMYwBjGMAYxjAGMYwBjGMAYxjAGMYwBjGMAYxjAGMYwBjGMAYxjAGMYwBjGMAYxjAGMYwBjGMAYxjAGMYwBjGMAYxjAGMYwBjGMAYxjAGMYwBjGMAYxjAGMYwBjGMAYxjAGMYwBjGMAYxjAGMYwBjGMA//Z"/>
          <p:cNvSpPr>
            <a:spLocks noChangeAspect="1" noChangeArrowheads="1"/>
          </p:cNvSpPr>
          <p:nvPr/>
        </p:nvSpPr>
        <p:spPr bwMode="auto">
          <a:xfrm>
            <a:off x="63500" y="-817563"/>
            <a:ext cx="2714625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9700" name="Picture 4" descr="http://cwmemory.com/wp-content/uploads/2011/10/Digital-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696075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dereaguurder.nl/wp-content/uploads/2012/01/hu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7922"/>
            <a:ext cx="503608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5048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827584" y="476672"/>
            <a:ext cx="1820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rgbClr val="AD1930"/>
                </a:solidFill>
                <a:latin typeface="Arial Black" pitchFamily="34" charset="0"/>
              </a:rPr>
              <a:t>Tools?</a:t>
            </a:r>
            <a:endParaRPr lang="nl-NL" sz="3600" dirty="0">
              <a:solidFill>
                <a:srgbClr val="AD1930"/>
              </a:solidFill>
              <a:latin typeface="Arial Black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 rot="1531856">
            <a:off x="4665331" y="4926211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 smtClean="0">
                <a:latin typeface="Arial Black" pitchFamily="34" charset="0"/>
              </a:rPr>
              <a:t>Queries</a:t>
            </a:r>
            <a:r>
              <a:rPr lang="nl-NL" sz="3600" dirty="0" smtClean="0">
                <a:latin typeface="Arial Black" pitchFamily="34" charset="0"/>
              </a:rPr>
              <a:t>?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91880" y="1844824"/>
            <a:ext cx="163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rgbClr val="AD1930"/>
                </a:solidFill>
                <a:latin typeface="Arial Black" pitchFamily="34" charset="0"/>
              </a:rPr>
              <a:t>Data?</a:t>
            </a:r>
            <a:endParaRPr lang="nl-NL" sz="3600" dirty="0">
              <a:solidFill>
                <a:srgbClr val="AD1930"/>
              </a:solidFill>
              <a:latin typeface="Arial Black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 rot="3165002">
            <a:off x="235485" y="1913150"/>
            <a:ext cx="284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Metadata?</a:t>
            </a:r>
            <a:endParaRPr lang="nl-NL" sz="36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 rot="20064126">
            <a:off x="6169236" y="2529186"/>
            <a:ext cx="298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rgbClr val="AD1930"/>
                </a:solidFill>
                <a:latin typeface="Arial Black" pitchFamily="34" charset="0"/>
              </a:rPr>
              <a:t>Wildcards?</a:t>
            </a:r>
            <a:endParaRPr lang="nl-NL" sz="3600" dirty="0">
              <a:solidFill>
                <a:srgbClr val="AD1930"/>
              </a:solidFill>
              <a:latin typeface="Arial Black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19930680">
            <a:off x="556668" y="4579589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 smtClean="0">
                <a:latin typeface="Arial Black" pitchFamily="34" charset="0"/>
              </a:rPr>
              <a:t>Lucene</a:t>
            </a:r>
            <a:r>
              <a:rPr lang="nl-NL" sz="3600" dirty="0" smtClean="0">
                <a:latin typeface="Arial Black" pitchFamily="34" charset="0"/>
              </a:rPr>
              <a:t>?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 rot="1533017">
            <a:off x="5567497" y="971415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Booleaans?</a:t>
            </a:r>
            <a:endParaRPr lang="nl-NL" sz="36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300" smtClean="0">
                <a:cs typeface="Calibri" pitchFamily="34" charset="0"/>
              </a:rPr>
              <a:t>Verwijzingen naar de Tweede Wereldoorlog in het Nederlandse parlement 1945-2010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Data: Handelingen der Staten Generaal</a:t>
            </a:r>
          </a:p>
          <a:p>
            <a:pPr>
              <a:buFont typeface="Arial" pitchFamily="34" charset="0"/>
              <a:buNone/>
            </a:pPr>
            <a:endParaRPr lang="nl-NL" dirty="0" smtClean="0"/>
          </a:p>
        </p:txBody>
      </p:sp>
      <p:pic>
        <p:nvPicPr>
          <p:cNvPr id="22532" name="Picture 5" descr="stoel-staten-genera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3717925"/>
            <a:ext cx="3209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613" y="548681"/>
            <a:ext cx="5400600" cy="872986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de Boerenpartij</a:t>
            </a:r>
            <a:endParaRPr lang="nl-NL" sz="3600" dirty="0"/>
          </a:p>
        </p:txBody>
      </p:sp>
      <p:pic>
        <p:nvPicPr>
          <p:cNvPr id="4" name="Picture 2" descr="http://affiches.dnpp.eldoc.ub.rug.nl/FILES/root/BP/1963_BP_TK-1/1963_bp_t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268760"/>
            <a:ext cx="3563888" cy="468052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411760" y="6021288"/>
            <a:ext cx="268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Verkiezingsaffiche 1963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635896" y="1872114"/>
            <a:ext cx="53285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r>
              <a:rPr lang="nl-NL" sz="2400" dirty="0" smtClean="0"/>
              <a:t>Van Boerenprotest naar Boerenbruin?  </a:t>
            </a:r>
          </a:p>
          <a:p>
            <a:r>
              <a:rPr lang="nl-NL" dirty="0" smtClean="0"/>
              <a:t>	</a:t>
            </a:r>
          </a:p>
          <a:p>
            <a:r>
              <a:rPr lang="nl-NL" sz="2400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580" name="Picture 4" descr="http://images.memorix.nl/naa/thumb/1280x1280/af6d2679-acd0-45d9-a48e-382b5b5efc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1"/>
            <a:ext cx="9144000" cy="590465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254579" y="5904676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VVD-Eerste</a:t>
            </a:r>
            <a:r>
              <a:rPr lang="nl-NL" dirty="0" smtClean="0"/>
              <a:t> </a:t>
            </a:r>
            <a:r>
              <a:rPr lang="nl-NL" dirty="0" err="1" smtClean="0"/>
              <a:t>Kamer-lid</a:t>
            </a:r>
            <a:r>
              <a:rPr lang="nl-NL" dirty="0" smtClean="0"/>
              <a:t> Jan Baas aan het woord, H. Adams luistert (rechts zittend met bril) naast hem (links) </a:t>
            </a:r>
            <a:r>
              <a:rPr lang="nl-NL" dirty="0" err="1" smtClean="0"/>
              <a:t>BP-lid</a:t>
            </a:r>
            <a:r>
              <a:rPr lang="nl-NL" dirty="0" smtClean="0"/>
              <a:t> A. Snoek (EK - 4 oktober 1966)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364" y="886418"/>
            <a:ext cx="7797800" cy="61436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     Adams na afloop van het Eerste Kamerdebat 1966, naast hem Koekoek</a:t>
            </a:r>
            <a:endParaRPr lang="nl-NL" sz="2000" dirty="0"/>
          </a:p>
        </p:txBody>
      </p:sp>
      <p:pic>
        <p:nvPicPr>
          <p:cNvPr id="17410" name="Picture 2" descr="http://www.geschiedenis24.nl/.imaging/stk/geschiedenis/zoom/media/geschiedenis/nieuws/twee/2007/October/36964886/original/369648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624736" cy="49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OD-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IOD-B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OD-C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IOD-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IOD-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NIOD</Template>
  <TotalTime>2162</TotalTime>
  <Words>540</Words>
  <Application>Microsoft Office PowerPoint</Application>
  <PresentationFormat>Diavoorstelling (4:3)</PresentationFormat>
  <Paragraphs>143</Paragraphs>
  <Slides>24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NIOD-A</vt:lpstr>
      <vt:lpstr>NIOD-B</vt:lpstr>
      <vt:lpstr>NIOD-C</vt:lpstr>
      <vt:lpstr>NIOD-D</vt:lpstr>
      <vt:lpstr>NIOD-E</vt:lpstr>
      <vt:lpstr>Dia 1</vt:lpstr>
      <vt:lpstr>Gefinancierd door:</vt:lpstr>
      <vt:lpstr> </vt:lpstr>
      <vt:lpstr>Dia 4</vt:lpstr>
      <vt:lpstr>Dia 5</vt:lpstr>
      <vt:lpstr>Verwijzingen naar de Tweede Wereldoorlog in het Nederlandse parlement 1945-2010</vt:lpstr>
      <vt:lpstr>de Boerenpartij</vt:lpstr>
      <vt:lpstr>Dia 8</vt:lpstr>
      <vt:lpstr>     Adams na afloop van het Eerste Kamerdebat 1966, naast hem Koekoek</vt:lpstr>
      <vt:lpstr>Dia 10</vt:lpstr>
      <vt:lpstr>Dia 11</vt:lpstr>
      <vt:lpstr>    Onderzoeksvraag:     </vt:lpstr>
      <vt:lpstr>Query 1    </vt:lpstr>
      <vt:lpstr>Query 2</vt:lpstr>
      <vt:lpstr>Query 3</vt:lpstr>
      <vt:lpstr>Dia 16</vt:lpstr>
      <vt:lpstr>Bezetting</vt:lpstr>
      <vt:lpstr>Dia 18</vt:lpstr>
      <vt:lpstr>Dia 19</vt:lpstr>
      <vt:lpstr>Dia 20</vt:lpstr>
      <vt:lpstr>Dia 21</vt:lpstr>
      <vt:lpstr>Verrijkte Publicatie</vt:lpstr>
      <vt:lpstr>Dia 23</vt:lpstr>
      <vt:lpstr>Dia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Hinke</dc:creator>
  <cp:lastModifiedBy>Hinke</cp:lastModifiedBy>
  <cp:revision>156</cp:revision>
  <dcterms:created xsi:type="dcterms:W3CDTF">2012-02-06T14:55:22Z</dcterms:created>
  <dcterms:modified xsi:type="dcterms:W3CDTF">2012-03-03T19:17:45Z</dcterms:modified>
</cp:coreProperties>
</file>