
<file path=[Content_Types].xml><?xml version="1.0" encoding="utf-8"?>
<Types xmlns="http://schemas.openxmlformats.org/package/2006/content-types">
  <Override PartName="/ppt/comments/comment2.xml" ContentType="application/vnd.openxmlformats-officedocument.presentationml.comments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8" r:id="rId2"/>
    <p:sldId id="333" r:id="rId3"/>
    <p:sldId id="331" r:id="rId4"/>
    <p:sldId id="332" r:id="rId5"/>
    <p:sldId id="329" r:id="rId6"/>
    <p:sldId id="283" r:id="rId7"/>
    <p:sldId id="323" r:id="rId8"/>
    <p:sldId id="316" r:id="rId9"/>
    <p:sldId id="326" r:id="rId10"/>
    <p:sldId id="325" r:id="rId11"/>
    <p:sldId id="334" r:id="rId12"/>
    <p:sldId id="335" r:id="rId13"/>
    <p:sldId id="336" r:id="rId14"/>
    <p:sldId id="337" r:id="rId15"/>
    <p:sldId id="338" r:id="rId16"/>
    <p:sldId id="339" r:id="rId17"/>
    <p:sldId id="341" r:id="rId18"/>
    <p:sldId id="342" r:id="rId19"/>
    <p:sldId id="343" r:id="rId20"/>
    <p:sldId id="344" r:id="rId21"/>
    <p:sldId id="346" r:id="rId22"/>
    <p:sldId id="347" r:id="rId23"/>
  </p:sldIdLst>
  <p:sldSz cx="9144000" cy="6858000" type="screen4x3"/>
  <p:notesSz cx="6858000" cy="9239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91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Julia Noordegraaf" initials="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95153A"/>
    <a:srgbClr val="283DA0"/>
    <a:srgbClr val="13136D"/>
    <a:srgbClr val="17177D"/>
    <a:srgbClr val="203EB2"/>
    <a:srgbClr val="DC241F"/>
    <a:srgbClr val="00A7D4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3697" autoAdjust="0"/>
    <p:restoredTop sz="82119" autoAdjust="0"/>
  </p:normalViewPr>
  <p:slideViewPr>
    <p:cSldViewPr snapToGrid="0" snapToObjects="1">
      <p:cViewPr varScale="1">
        <p:scale>
          <a:sx n="93" d="100"/>
          <a:sy n="93" d="100"/>
        </p:scale>
        <p:origin x="-1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126" y="-90"/>
      </p:cViewPr>
      <p:guideLst>
        <p:guide orient="horz" pos="291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4-01-28T09:31:31.167" idx="7">
    <p:pos x="5248" y="1967"/>
    <p:text>Dit vind ik beter weergeven wat die combinatie van data dan voor effect heeft op de Geesteswetenschappen: we gaan de individuele stukjes aan elkaar leggen en bestrijken dan een veel groter terrein.
Dit plaatje moet nog in de slide show, pas na die van Spitzweg verschijnen; dat kreeg ik niet voor elkaar. </p:text>
  </p:cm>
  <p:cm authorId="0" dt="2014-01-28T09:32:14.434" idx="8">
    <p:pos x="10" y="10"/>
    <p:text>Hebben we een hogere resolutie van dit logo? Het is nu, net als op dia 2, wat blokkerig?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4-01-28T09:24:53.657" idx="4">
    <p:pos x="5460" y="1066"/>
    <p:text>Of: allows for analysis of the perception of migration patterns in national and local media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D76B6E-5CE4-164A-BE3B-57676BD9A07A}" type="datetimeFigureOut">
              <a:rPr lang="nl-NL"/>
              <a:pPr>
                <a:defRPr/>
              </a:pPr>
              <a:t>29-05-2014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A6A351-9C7E-3847-9899-0BA8D16DB1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9928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979FAE-DF18-2A41-A8AA-9ABF1E1277FB}" type="datetimeFigureOut">
              <a:rPr lang="nl-NL"/>
              <a:pPr>
                <a:defRPr/>
              </a:pPr>
              <a:t>29-05-2014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05F575-FC29-1042-B739-38143C73CC9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9653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5F575-FC29-1042-B739-38143C73CC98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2942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2B0CE-9F1F-654D-9284-C723DE550B12}" type="slidenum">
              <a:rPr lang="en-US"/>
              <a:pPr/>
              <a:t>18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2B0CE-9F1F-654D-9284-C723DE550B12}" type="slidenum">
              <a:rPr lang="en-US"/>
              <a:pPr/>
              <a:t>19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5F575-FC29-1042-B739-38143C73CC98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537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5F575-FC29-1042-B739-38143C73CC98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0534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00050" lvl="1" indent="0"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7A5C67-5903-2246-88AE-4DBF19666EDF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442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5F575-FC29-1042-B739-38143C73CC98}" type="slidenum">
              <a:rPr lang="nl-NL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982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5F575-FC29-1042-B739-38143C73CC98}" type="slidenum">
              <a:rPr lang="nl-NL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3000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5F575-FC29-1042-B739-38143C73CC98}" type="slidenum">
              <a:rPr lang="nl-NL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202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5F575-FC29-1042-B739-38143C73CC98}" type="slidenum">
              <a:rPr lang="nl-NL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1702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2B0CE-9F1F-654D-9284-C723DE550B12}" type="slidenum">
              <a:rPr lang="en-US"/>
              <a:pPr/>
              <a:t>17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6553200" cy="92890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49577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300389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0127FF-ECF3-6849-AEA4-5266109EA438}" type="datetimeFigureOut">
              <a:rPr lang="nl-NL" smtClean="0"/>
              <a:pPr/>
              <a:t>29-05-2014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970D8E-EF6A-2E4B-92C7-70DB5719B4D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900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0127FF-ECF3-6849-AEA4-5266109EA438}" type="datetimeFigureOut">
              <a:rPr lang="nl-NL" smtClean="0"/>
              <a:pPr/>
              <a:t>29-05-2014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970D8E-EF6A-2E4B-92C7-70DB5719B4D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8283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chtergro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Titeldia Nederlan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_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915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19100" y="6506895"/>
            <a:ext cx="686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b="1" dirty="0" err="1" smtClean="0">
                <a:solidFill>
                  <a:prstClr val="white"/>
                </a:solidFill>
                <a:latin typeface="Verdana"/>
              </a:rPr>
              <a:t>Nederlandse</a:t>
            </a:r>
            <a:r>
              <a:rPr lang="en-US" sz="1000" b="1" baseline="0" dirty="0" smtClean="0">
                <a:solidFill>
                  <a:prstClr val="white"/>
                </a:solidFill>
                <a:latin typeface="Verdana"/>
              </a:rPr>
              <a:t> </a:t>
            </a:r>
            <a:r>
              <a:rPr lang="en-US" sz="1000" b="1" baseline="0" dirty="0" err="1" smtClean="0">
                <a:solidFill>
                  <a:prstClr val="white"/>
                </a:solidFill>
                <a:latin typeface="Verdana"/>
              </a:rPr>
              <a:t>Organisatie</a:t>
            </a:r>
            <a:r>
              <a:rPr lang="en-US" sz="1000" b="1" baseline="0" dirty="0" smtClean="0">
                <a:solidFill>
                  <a:prstClr val="white"/>
                </a:solidFill>
                <a:latin typeface="Verdana"/>
              </a:rPr>
              <a:t> </a:t>
            </a:r>
            <a:r>
              <a:rPr lang="en-US" sz="1000" b="1" baseline="0" dirty="0" err="1" smtClean="0">
                <a:solidFill>
                  <a:prstClr val="white"/>
                </a:solidFill>
                <a:latin typeface="Verdana"/>
              </a:rPr>
              <a:t>voor</a:t>
            </a:r>
            <a:r>
              <a:rPr lang="en-US" sz="1000" b="1" baseline="0" dirty="0" smtClean="0">
                <a:solidFill>
                  <a:prstClr val="white"/>
                </a:solidFill>
                <a:latin typeface="Verdana"/>
              </a:rPr>
              <a:t> </a:t>
            </a:r>
            <a:r>
              <a:rPr lang="en-US" sz="1000" b="1" baseline="0" dirty="0" err="1" smtClean="0">
                <a:solidFill>
                  <a:prstClr val="white"/>
                </a:solidFill>
                <a:latin typeface="Verdana"/>
              </a:rPr>
              <a:t>Wetenschappelijk</a:t>
            </a:r>
            <a:r>
              <a:rPr lang="en-US" sz="1000" b="1" baseline="0" dirty="0" smtClean="0">
                <a:solidFill>
                  <a:prstClr val="white"/>
                </a:solidFill>
                <a:latin typeface="Verdana"/>
              </a:rPr>
              <a:t> </a:t>
            </a:r>
            <a:r>
              <a:rPr lang="en-US" sz="1000" b="1" baseline="0" dirty="0" err="1" smtClean="0">
                <a:solidFill>
                  <a:prstClr val="white"/>
                </a:solidFill>
                <a:latin typeface="Verdana"/>
              </a:rPr>
              <a:t>Onderzoek</a:t>
            </a:r>
            <a:endParaRPr lang="nl-NL" sz="1000" b="1" dirty="0" smtClea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5097463"/>
            <a:ext cx="7795964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9099" y="5707062"/>
            <a:ext cx="7802033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907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0"/>
            <a:ext cx="2400299" cy="8763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 bwMode="auto">
          <a:xfrm rot="16200000">
            <a:off x="-1896221" y="2918196"/>
            <a:ext cx="5823329" cy="203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1" y="0"/>
            <a:ext cx="9144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/>
          </a:p>
          <a:p>
            <a:r>
              <a:rPr lang="en-US" sz="2000" dirty="0" smtClean="0">
                <a:solidFill>
                  <a:srgbClr val="F79646"/>
                </a:solidFill>
                <a:latin typeface="Verdana" charset="0"/>
                <a:cs typeface="Verdana" charset="0"/>
              </a:rPr>
              <a:t>C</a:t>
            </a:r>
            <a:r>
              <a:rPr lang="en-US" sz="2000" dirty="0" smtClean="0">
                <a:solidFill>
                  <a:srgbClr val="203EB2"/>
                </a:solidFill>
                <a:latin typeface="Verdana" charset="0"/>
                <a:cs typeface="Verdana" charset="0"/>
              </a:rPr>
              <a:t>ommon </a:t>
            </a:r>
            <a:r>
              <a:rPr lang="en-US" sz="2000" dirty="0" smtClean="0">
                <a:solidFill>
                  <a:srgbClr val="F79646"/>
                </a:solidFill>
                <a:latin typeface="Verdana" charset="0"/>
                <a:cs typeface="Verdana" charset="0"/>
              </a:rPr>
              <a:t>La</a:t>
            </a:r>
            <a:r>
              <a:rPr lang="en-US" sz="2000" dirty="0" smtClean="0">
                <a:solidFill>
                  <a:srgbClr val="203EB2"/>
                </a:solidFill>
                <a:latin typeface="Verdana" charset="0"/>
                <a:cs typeface="Verdana" charset="0"/>
              </a:rPr>
              <a:t>b </a:t>
            </a:r>
            <a:r>
              <a:rPr lang="en-US" sz="2000" dirty="0" smtClean="0">
                <a:solidFill>
                  <a:srgbClr val="F79646"/>
                </a:solidFill>
                <a:latin typeface="Verdana" charset="0"/>
                <a:cs typeface="Verdana" charset="0"/>
              </a:rPr>
              <a:t>R</a:t>
            </a:r>
            <a:r>
              <a:rPr lang="en-US" sz="2000" dirty="0" smtClean="0">
                <a:solidFill>
                  <a:srgbClr val="203EB2"/>
                </a:solidFill>
                <a:latin typeface="Verdana" charset="0"/>
                <a:cs typeface="Verdana" charset="0"/>
              </a:rPr>
              <a:t>esearch </a:t>
            </a:r>
            <a:r>
              <a:rPr lang="en-US" sz="2000" dirty="0" smtClean="0">
                <a:solidFill>
                  <a:srgbClr val="F79646"/>
                </a:solidFill>
                <a:latin typeface="Verdana" charset="0"/>
                <a:cs typeface="Verdana" charset="0"/>
              </a:rPr>
              <a:t>I</a:t>
            </a:r>
            <a:r>
              <a:rPr lang="en-US" sz="2000" dirty="0" smtClean="0">
                <a:solidFill>
                  <a:srgbClr val="203EB2"/>
                </a:solidFill>
                <a:latin typeface="Verdana" charset="0"/>
                <a:cs typeface="Verdana" charset="0"/>
              </a:rPr>
              <a:t>nfrastructure for the </a:t>
            </a:r>
            <a:r>
              <a:rPr lang="en-US" sz="2000" dirty="0" smtClean="0">
                <a:solidFill>
                  <a:srgbClr val="F79646"/>
                </a:solidFill>
                <a:latin typeface="Verdana" charset="0"/>
                <a:cs typeface="Verdana" charset="0"/>
              </a:rPr>
              <a:t>A</a:t>
            </a:r>
            <a:r>
              <a:rPr lang="en-US" sz="2000" dirty="0" smtClean="0">
                <a:solidFill>
                  <a:srgbClr val="203EB2"/>
                </a:solidFill>
                <a:latin typeface="Verdana" charset="0"/>
                <a:cs typeface="Verdana" charset="0"/>
              </a:rPr>
              <a:t>rts and </a:t>
            </a:r>
            <a:r>
              <a:rPr lang="en-US" sz="2000" dirty="0" smtClean="0">
                <a:solidFill>
                  <a:srgbClr val="F79646"/>
                </a:solidFill>
                <a:latin typeface="Verdana" charset="0"/>
                <a:cs typeface="Verdana" charset="0"/>
              </a:rPr>
              <a:t>H</a:t>
            </a:r>
            <a:r>
              <a:rPr lang="en-US" sz="2000" dirty="0" smtClean="0">
                <a:solidFill>
                  <a:srgbClr val="203EB2"/>
                </a:solidFill>
                <a:latin typeface="Verdana" charset="0"/>
                <a:cs typeface="Verdana" charset="0"/>
              </a:rPr>
              <a:t>umanities</a:t>
            </a:r>
          </a:p>
          <a:p>
            <a:endParaRPr lang="en-US" sz="20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981200" y="984885"/>
            <a:ext cx="6781800" cy="3714115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sz="4400" b="1" cap="none" spc="0">
                <a:ln w="5080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z="4889" dirty="0" smtClean="0">
                <a:latin typeface="Verdana" charset="0"/>
                <a:ea typeface="Verdana" charset="0"/>
                <a:cs typeface="Verdana" charset="0"/>
              </a:rPr>
              <a:t>Title presentation</a:t>
            </a:r>
            <a:r>
              <a:rPr lang="en-US" sz="4800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4800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en-US" sz="2667" dirty="0" smtClean="0">
                <a:latin typeface="Verdana" charset="0"/>
                <a:ea typeface="Verdana" charset="0"/>
                <a:cs typeface="Verdana" charset="0"/>
              </a:rPr>
              <a:t>subtitle (if applicable)</a:t>
            </a:r>
            <a:br>
              <a:rPr lang="en-US" sz="2667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en-US" sz="2667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2667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en-US" sz="2667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2667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en-US" sz="2667" dirty="0" smtClean="0">
                <a:latin typeface="Verdana" charset="0"/>
                <a:ea typeface="Verdana" charset="0"/>
                <a:cs typeface="Verdana" charset="0"/>
              </a:rPr>
              <a:t>Name presenter</a:t>
            </a:r>
            <a:br>
              <a:rPr lang="en-US" sz="2667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en-US" sz="2667" dirty="0" smtClean="0">
                <a:latin typeface="Verdana" charset="0"/>
                <a:ea typeface="Verdana" charset="0"/>
                <a:cs typeface="Verdana" charset="0"/>
              </a:rPr>
              <a:t>Position</a:t>
            </a:r>
            <a:br>
              <a:rPr lang="en-US" sz="2667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en-US" sz="2667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2667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en-US" sz="2667" dirty="0" smtClean="0">
                <a:latin typeface="Verdana" charset="0"/>
                <a:ea typeface="Verdana" charset="0"/>
                <a:cs typeface="Verdana" charset="0"/>
              </a:rPr>
              <a:t>Date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898535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laats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6383"/>
            <a:ext cx="8229600" cy="928907"/>
          </a:xfrm>
        </p:spPr>
        <p:txBody>
          <a:bodyPr>
            <a:no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3" y="3673365"/>
            <a:ext cx="8702565" cy="245279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  <a:lvl2pPr marL="457200" indent="0" algn="ctr">
              <a:buFontTx/>
              <a:buNone/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902593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989831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174749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725448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14633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1246188" y="2192338"/>
            <a:ext cx="7262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Verdana" charset="0"/>
                <a:cs typeface="Verdana" charset="0"/>
              </a:rPr>
              <a:t>Only use this slide to present a screenshot of an application. As no style is applied, the screenshot can take up the whole slide. For all other information please use the slide with preset style!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3DBA6-2A2F-D143-A61F-6B7B871C646F}" type="datetimeFigureOut">
              <a:rPr lang="en-US"/>
              <a:pPr>
                <a:defRPr/>
              </a:pPr>
              <a:t>29-05-2014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D6838-065E-BB41-BB13-0C8BC9739EA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400567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175541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5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 bwMode="auto">
          <a:xfrm>
            <a:off x="-12700" y="-857"/>
            <a:ext cx="2133599" cy="86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08198" y="7938"/>
            <a:ext cx="6578602" cy="8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6201"/>
            <a:ext cx="82296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65" r:id="rId4"/>
    <p:sldLayoutId id="2147483666" r:id="rId5"/>
    <p:sldLayoutId id="2147483667" r:id="rId6"/>
    <p:sldLayoutId id="2147483668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0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rgbClr val="1F497D"/>
          </a:solidFill>
          <a:effectLst/>
          <a:latin typeface="+mn-lt"/>
          <a:ea typeface="ＭＳ Ｐゴシック" charset="0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3302" y="5120458"/>
            <a:ext cx="8970698" cy="791422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Digitale Geesteswetenschappen zijn niet te stoppen</a:t>
            </a:r>
            <a:r>
              <a:rPr lang="en-US">
                <a:solidFill>
                  <a:srgbClr val="000090"/>
                </a:solidFill>
              </a:rPr>
              <a:t/>
            </a:r>
            <a:br>
              <a:rPr lang="en-US">
                <a:solidFill>
                  <a:srgbClr val="000090"/>
                </a:solidFill>
              </a:rPr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37167" y="5707062"/>
            <a:ext cx="8806833" cy="614997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Hans Bennis								Meertens Instituut (KNAW)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63937" y="0"/>
            <a:ext cx="1905409" cy="195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44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6136" y="2455605"/>
            <a:ext cx="3046326" cy="13325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800000"/>
                </a:solidFill>
              </a:rPr>
              <a:t>Sociaal-economische geschiedenis</a:t>
            </a:r>
          </a:p>
        </p:txBody>
      </p:sp>
      <p:sp>
        <p:nvSpPr>
          <p:cNvPr id="2" name="Snip Single Corner Rectangle 1"/>
          <p:cNvSpPr/>
          <p:nvPr/>
        </p:nvSpPr>
        <p:spPr>
          <a:xfrm>
            <a:off x="3006136" y="4087319"/>
            <a:ext cx="3530609" cy="2540129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rgbClr val="000000"/>
                </a:solidFill>
              </a:rPr>
              <a:t>Onderzoeksvraag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In welke mate correspondeert de positie van minderheden (loon, migratiestromen, toegang tot werk, sociale zekerheid)</a:t>
            </a:r>
            <a:r>
              <a:rPr lang="en-US" sz="2000" dirty="0" smtClean="0">
                <a:solidFill>
                  <a:srgbClr val="000000"/>
                </a:solidFill>
              </a:rPr>
              <a:t> met beleid ten aanzien van in- en uitsluiting</a:t>
            </a:r>
            <a:r>
              <a:rPr lang="nl-NL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136" y="574956"/>
            <a:ext cx="3046326" cy="171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34581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0220"/>
            <a:ext cx="7772400" cy="1470025"/>
          </a:xfrm>
        </p:spPr>
        <p:txBody>
          <a:bodyPr/>
          <a:lstStyle/>
          <a:p>
            <a:r>
              <a:rPr lang="nl-NL" sz="5400" noProof="0" smtClean="0">
                <a:solidFill>
                  <a:srgbClr val="203EB2"/>
                </a:solidFill>
                <a:latin typeface="+mn-lt"/>
              </a:rPr>
              <a:t>Nederlab</a:t>
            </a:r>
            <a:endParaRPr lang="nl-NL" sz="5400" noProof="0" dirty="0">
              <a:solidFill>
                <a:srgbClr val="203EB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192"/>
            <a:ext cx="6400800" cy="2168261"/>
          </a:xfrm>
        </p:spPr>
        <p:txBody>
          <a:bodyPr>
            <a:normAutofit/>
          </a:bodyPr>
          <a:lstStyle/>
          <a:p>
            <a:r>
              <a:rPr lang="nl-NL" sz="3600" dirty="0" smtClean="0"/>
              <a:t>Een laboratorium voor onderzoek naar de veranderingspatronen in de Nederlandse taal </a:t>
            </a:r>
            <a:r>
              <a:rPr lang="nl-NL" sz="3600" smtClean="0"/>
              <a:t>en cultuur</a:t>
            </a:r>
          </a:p>
          <a:p>
            <a:endParaRPr lang="nl-NL" b="1" noProof="0" smtClean="0">
              <a:solidFill>
                <a:schemeClr val="tx1"/>
              </a:solidFill>
              <a:latin typeface="+mn-lt"/>
            </a:endParaRPr>
          </a:p>
          <a:p>
            <a:endParaRPr lang="nl-NL" b="1" noProof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Nederlab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38435" cy="16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75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creen shot 2013-09-10 at 8.23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00"/>
            <a:ext cx="9144000" cy="5583115"/>
          </a:xfrm>
          <a:prstGeom prst="rect">
            <a:avLst/>
          </a:prstGeom>
        </p:spPr>
      </p:pic>
      <p:pic>
        <p:nvPicPr>
          <p:cNvPr id="44" name="Picture 43" descr="Screen shot 2013-09-10 at 8.25.1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949" y="2813358"/>
            <a:ext cx="3877091" cy="3038801"/>
          </a:xfrm>
          <a:prstGeom prst="rect">
            <a:avLst/>
          </a:prstGeom>
        </p:spPr>
      </p:pic>
      <p:pic>
        <p:nvPicPr>
          <p:cNvPr id="47" name="Picture 46" descr="Screen shot 2013-09-10 at 8.24.5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171" y="1856737"/>
            <a:ext cx="4359109" cy="3429001"/>
          </a:xfrm>
          <a:prstGeom prst="rect">
            <a:avLst/>
          </a:prstGeom>
        </p:spPr>
      </p:pic>
      <p:pic>
        <p:nvPicPr>
          <p:cNvPr id="48" name="Picture 47" descr="Screen shot 2013-09-10 at 8.24.3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" y="64896"/>
            <a:ext cx="9144000" cy="61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2550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90" y="1435100"/>
            <a:ext cx="8039510" cy="3938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/>
              <a:t>Zoeken</a:t>
            </a:r>
            <a:r>
              <a:rPr lang="en-US" sz="3600" dirty="0" smtClean="0"/>
              <a:t> in data en metadata</a:t>
            </a:r>
          </a:p>
        </p:txBody>
      </p:sp>
      <p:pic>
        <p:nvPicPr>
          <p:cNvPr id="6" name="Picture 5" descr="Screen shot 2013-09-10 at 8.28.31 PM.png"/>
          <p:cNvPicPr>
            <a:picLocks noChangeAspect="1"/>
          </p:cNvPicPr>
          <p:nvPr/>
        </p:nvPicPr>
        <p:blipFill rotWithShape="1">
          <a:blip r:embed="rId2"/>
          <a:srcRect r="72670" b="77549"/>
          <a:stretch/>
        </p:blipFill>
        <p:spPr>
          <a:xfrm>
            <a:off x="18936" y="110447"/>
            <a:ext cx="3349451" cy="1435796"/>
          </a:xfrm>
          <a:prstGeom prst="rect">
            <a:avLst/>
          </a:prstGeom>
        </p:spPr>
      </p:pic>
      <p:pic>
        <p:nvPicPr>
          <p:cNvPr id="5" name="Picture 5" descr="Screen shot 2013-09-10 at 8.34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2522163"/>
            <a:ext cx="7859486" cy="42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051800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081" y="10740"/>
            <a:ext cx="3254811" cy="142435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90" y="1435100"/>
            <a:ext cx="8039510" cy="469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smtClean="0"/>
              <a:t>Visualisering van resultaten</a:t>
            </a:r>
            <a:endParaRPr lang="en-US" sz="3600" dirty="0" smtClean="0"/>
          </a:p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6" name="Picture 5" descr="Screen shot 2013-09-10 at 8.28.31 PM.png"/>
          <p:cNvPicPr>
            <a:picLocks noChangeAspect="1"/>
          </p:cNvPicPr>
          <p:nvPr/>
        </p:nvPicPr>
        <p:blipFill rotWithShape="1">
          <a:blip r:embed="rId3"/>
          <a:srcRect r="72670" b="77549"/>
          <a:stretch/>
        </p:blipFill>
        <p:spPr>
          <a:xfrm>
            <a:off x="0" y="100133"/>
            <a:ext cx="2956232" cy="1488925"/>
          </a:xfrm>
          <a:prstGeom prst="rect">
            <a:avLst/>
          </a:prstGeom>
        </p:spPr>
      </p:pic>
      <p:pic>
        <p:nvPicPr>
          <p:cNvPr id="8" name="Picture 2" descr="Screen shot 2013-09-10 at 8.36.4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170" y="2526436"/>
            <a:ext cx="5573486" cy="33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55776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9-10 at 8.46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431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82875" y="2872293"/>
            <a:ext cx="305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kwantificering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325347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9-10 at 8.51.0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1802" y="3244348"/>
            <a:ext cx="176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analyse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7719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187624" y="228601"/>
            <a:ext cx="7956376" cy="961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Times New Roman" charset="0"/>
            </a:endParaRPr>
          </a:p>
          <a:p>
            <a:pPr algn="ctr"/>
            <a:endParaRPr lang="en-US" sz="3200" b="1" dirty="0" smtClean="0">
              <a:solidFill>
                <a:srgbClr val="000000"/>
              </a:solidFill>
              <a:latin typeface="Times New Roman" charset="0"/>
            </a:endParaRPr>
          </a:p>
          <a:p>
            <a:pPr algn="ctr"/>
            <a:r>
              <a:rPr lang="en-US" sz="4000" b="1" dirty="0" err="1" smtClean="0">
                <a:solidFill>
                  <a:srgbClr val="000000"/>
                </a:solidFill>
                <a:latin typeface="Times New Roman" charset="0"/>
              </a:rPr>
              <a:t>Mi</a:t>
            </a:r>
            <a:r>
              <a:rPr lang="en-US" sz="4000" dirty="0" err="1" smtClean="0">
                <a:solidFill>
                  <a:srgbClr val="000000"/>
                </a:solidFill>
                <a:latin typeface="Times New Roman" charset="0"/>
              </a:rPr>
              <a:t>crocomparative</a:t>
            </a:r>
            <a:r>
              <a:rPr lang="en-US" sz="4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charset="0"/>
              </a:rPr>
              <a:t>Mo</a:t>
            </a:r>
            <a:r>
              <a:rPr lang="en-US" sz="4000" dirty="0" err="1" smtClean="0">
                <a:solidFill>
                  <a:srgbClr val="000000"/>
                </a:solidFill>
                <a:latin typeface="Times New Roman" charset="0"/>
              </a:rPr>
              <a:t>rphosyntactic</a:t>
            </a:r>
            <a:r>
              <a:rPr lang="en-US" sz="4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charset="0"/>
              </a:rPr>
              <a:t>Re</a:t>
            </a:r>
            <a:r>
              <a:rPr lang="en-US" sz="4000" dirty="0" smtClean="0">
                <a:solidFill>
                  <a:srgbClr val="000000"/>
                </a:solidFill>
                <a:latin typeface="Times New Roman" charset="0"/>
              </a:rPr>
              <a:t>search Tool</a:t>
            </a:r>
          </a:p>
          <a:p>
            <a:pPr algn="ctr"/>
            <a:endParaRPr lang="en-US" sz="4400" b="1" dirty="0" smtClean="0">
              <a:solidFill>
                <a:srgbClr val="96122F"/>
              </a:solidFill>
              <a:latin typeface="Times New Roman" charset="0"/>
            </a:endParaRPr>
          </a:p>
          <a:p>
            <a:pPr algn="ctr"/>
            <a:r>
              <a:rPr lang="en-US" sz="6000" b="1" dirty="0" smtClean="0">
                <a:solidFill>
                  <a:srgbClr val="96122F"/>
                </a:solidFill>
                <a:latin typeface="Times New Roman" charset="0"/>
              </a:rPr>
              <a:t>MIMORE</a:t>
            </a:r>
            <a:endParaRPr lang="en-US" sz="6000" dirty="0" smtClean="0">
              <a:solidFill>
                <a:srgbClr val="96122F"/>
              </a:solidFill>
              <a:latin typeface="Times New Roman" charset="0"/>
            </a:endParaRPr>
          </a:p>
          <a:p>
            <a:pPr algn="ctr"/>
            <a:endParaRPr lang="en-US" sz="2800" dirty="0" smtClean="0">
              <a:solidFill>
                <a:srgbClr val="96122F"/>
              </a:solidFill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r>
              <a:rPr lang="en-US" sz="4400" dirty="0">
                <a:latin typeface="Times New Roman" charset="0"/>
              </a:rPr>
              <a:t>CLARIN</a:t>
            </a: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118195" y="905548"/>
            <a:ext cx="802580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2400"/>
              </a:spcAft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variatie in natuurlijke taal</a:t>
            </a:r>
          </a:p>
          <a:p>
            <a:pPr marL="457200" indent="-457200">
              <a:spcAft>
                <a:spcPts val="2400"/>
              </a:spcAft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systematisch verzamelde data over &gt; 600 dialecten, over het hele Nederlandse taalgebied – Nederland, </a:t>
            </a:r>
            <a:r>
              <a:rPr lang="en-US" sz="2800" dirty="0" err="1">
                <a:latin typeface="Times New Roman"/>
                <a:cs typeface="Times New Roman"/>
              </a:rPr>
              <a:t>Friesland</a:t>
            </a:r>
            <a:r>
              <a:rPr lang="en-US" sz="2800" dirty="0">
                <a:latin typeface="Times New Roman"/>
                <a:cs typeface="Times New Roman"/>
              </a:rPr>
              <a:t>, Nederlands sprekende deel van België en Frans Vlaanderen – tussen 1975 en 2005</a:t>
            </a:r>
          </a:p>
          <a:p>
            <a:pPr marL="457200" indent="-457200">
              <a:spcAft>
                <a:spcPts val="2400"/>
              </a:spcAft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data over variatie in klank, woord en zin</a:t>
            </a:r>
          </a:p>
          <a:p>
            <a:pPr marL="457200" indent="-457200">
              <a:spcAft>
                <a:spcPts val="2400"/>
              </a:spcAft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bandopnames, transcripties, POS-tagging, Engelse glossen en vertalingen</a:t>
            </a:r>
          </a:p>
          <a:p>
            <a:pPr marL="457200" indent="-457200">
              <a:spcAft>
                <a:spcPts val="2400"/>
              </a:spcAft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drie databases: SAND, GTE, DIDDD</a:t>
            </a:r>
          </a:p>
          <a:p>
            <a:pPr marL="457200" indent="-457200">
              <a:spcAft>
                <a:spcPts val="2400"/>
              </a:spcAft>
              <a:buFont typeface="Arial"/>
              <a:buChar char="•"/>
            </a:pP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93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187624" y="228601"/>
            <a:ext cx="7956376" cy="48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Times New Roman" charset="0"/>
            </a:endParaRPr>
          </a:p>
          <a:p>
            <a:pPr algn="ctr"/>
            <a:endParaRPr lang="en-US" sz="3200" b="1" dirty="0" smtClean="0">
              <a:solidFill>
                <a:srgbClr val="000000"/>
              </a:solidFill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>
              <a:latin typeface="Times New Roman" charset="0"/>
            </a:endParaRPr>
          </a:p>
          <a:p>
            <a:pPr algn="ctr">
              <a:spcAft>
                <a:spcPts val="600"/>
              </a:spcAft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044916" y="1363526"/>
            <a:ext cx="79563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en-US" sz="2800" b="1" dirty="0">
                <a:latin typeface="Times New Roman"/>
                <a:cs typeface="Times New Roman"/>
              </a:rPr>
              <a:t>F</a:t>
            </a:r>
            <a:r>
              <a:rPr lang="en-US" sz="2800" b="1" kern="1200" dirty="0" smtClean="0">
                <a:latin typeface="Times New Roman"/>
                <a:cs typeface="Times New Roman"/>
              </a:rPr>
              <a:t>onetiek</a:t>
            </a:r>
            <a:r>
              <a:rPr lang="en-US" sz="2800" kern="1200" dirty="0" smtClean="0">
                <a:latin typeface="Times New Roman"/>
                <a:cs typeface="Times New Roman"/>
              </a:rPr>
              <a:t>: fysieke eigenschappen van spraak</a:t>
            </a: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en-US" sz="2800" b="1" dirty="0">
                <a:latin typeface="Times New Roman"/>
                <a:cs typeface="Times New Roman"/>
              </a:rPr>
              <a:t>F</a:t>
            </a:r>
            <a:r>
              <a:rPr lang="en-US" sz="2800" b="1" kern="1200" dirty="0" smtClean="0">
                <a:latin typeface="Times New Roman"/>
                <a:cs typeface="Times New Roman"/>
              </a:rPr>
              <a:t>onologie</a:t>
            </a:r>
            <a:r>
              <a:rPr lang="en-US" sz="2800" kern="1200" dirty="0" smtClean="0">
                <a:latin typeface="Times New Roman"/>
                <a:cs typeface="Times New Roman"/>
              </a:rPr>
              <a:t>: grammaticale eigenschappen van spraak</a:t>
            </a: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en-US" sz="2800" b="1" kern="1200" dirty="0">
                <a:latin typeface="Times New Roman"/>
                <a:cs typeface="Times New Roman"/>
              </a:rPr>
              <a:t>Syntaxis</a:t>
            </a:r>
            <a:r>
              <a:rPr lang="en-US" sz="2800" kern="1200" dirty="0">
                <a:latin typeface="Times New Roman"/>
                <a:cs typeface="Times New Roman"/>
              </a:rPr>
              <a:t>: zinsbouw </a:t>
            </a: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en-US" sz="2800" b="1" kern="1200" dirty="0" smtClean="0">
                <a:latin typeface="Times New Roman"/>
                <a:cs typeface="Times New Roman"/>
              </a:rPr>
              <a:t>Morfologie</a:t>
            </a:r>
            <a:r>
              <a:rPr lang="en-US" sz="2800" kern="1200" dirty="0" smtClean="0">
                <a:latin typeface="Times New Roman"/>
                <a:cs typeface="Times New Roman"/>
              </a:rPr>
              <a:t>: complexe woorden</a:t>
            </a: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en-US" sz="2800" b="1" kern="1200" dirty="0" smtClean="0">
                <a:latin typeface="Times New Roman"/>
                <a:cs typeface="Times New Roman"/>
              </a:rPr>
              <a:t>Theoretische taalkunde</a:t>
            </a: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en-US" sz="2800" b="1" kern="1200" dirty="0" smtClean="0">
                <a:latin typeface="Times New Roman"/>
                <a:cs typeface="Times New Roman"/>
              </a:rPr>
              <a:t>Dialectologie</a:t>
            </a:r>
            <a:r>
              <a:rPr lang="en-US" sz="2800" kern="1200" dirty="0" smtClean="0">
                <a:latin typeface="Times New Roman"/>
                <a:cs typeface="Times New Roman"/>
              </a:rPr>
              <a:t>: geografische taalvariatie</a:t>
            </a: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en-US" sz="2800" b="1" kern="1200" dirty="0" smtClean="0">
                <a:latin typeface="Times New Roman"/>
                <a:cs typeface="Times New Roman"/>
              </a:rPr>
              <a:t>Historische taalkunde</a:t>
            </a:r>
            <a:r>
              <a:rPr lang="en-US" sz="2800" kern="1200" dirty="0" smtClean="0">
                <a:latin typeface="Times New Roman"/>
                <a:cs typeface="Times New Roman"/>
              </a:rPr>
              <a:t>: taalverandering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295128" y="220526"/>
            <a:ext cx="7848872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en-US" sz="3600" dirty="0">
                <a:solidFill>
                  <a:srgbClr val="96122F"/>
                </a:solidFill>
                <a:latin typeface="Times New Roman" charset="0"/>
              </a:rPr>
              <a:t>Onderzoeksgebied</a:t>
            </a:r>
            <a:r>
              <a:rPr lang="en-US" sz="3600" dirty="0" smtClean="0">
                <a:solidFill>
                  <a:srgbClr val="96122F"/>
                </a:solidFill>
                <a:latin typeface="Times New Roman" charset="0"/>
              </a:rPr>
              <a:t>: Taalwetenschap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45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0575" y="1624235"/>
            <a:ext cx="5337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283DA0"/>
                </a:solidFill>
                <a:latin typeface="Myriad Pro"/>
                <a:cs typeface="Myriad Pro"/>
              </a:rPr>
              <a:t>What is the nature of human culture?</a:t>
            </a:r>
            <a:endParaRPr lang="en-US" sz="6000" dirty="0">
              <a:solidFill>
                <a:srgbClr val="283DA0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970243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9166" y="19742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Tijdelijke aanduiding voor inhoud 5" descr="Afbeelding 10.png"/>
          <p:cNvPicPr>
            <a:picLocks noGrp="1" noChangeAspect="1"/>
          </p:cNvPicPr>
          <p:nvPr/>
        </p:nvPicPr>
        <p:blipFill>
          <a:blip r:embed="rId2"/>
          <a:srcRect l="-11485" r="-11485"/>
          <a:stretch>
            <a:fillRect/>
          </a:stretch>
        </p:blipFill>
        <p:spPr>
          <a:xfrm>
            <a:off x="828292" y="1300951"/>
            <a:ext cx="8712968" cy="5256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1140" y="223733"/>
            <a:ext cx="5579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95153A"/>
                </a:solidFill>
              </a:rPr>
              <a:t>Kaart met drie zoekresultaten </a:t>
            </a:r>
          </a:p>
          <a:p>
            <a:pPr algn="ctr"/>
            <a:r>
              <a:rPr lang="en-US" sz="3200">
                <a:solidFill>
                  <a:srgbClr val="95153A"/>
                </a:solidFill>
              </a:rPr>
              <a:t>Voornaamwoord ‘dien’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2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gb123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085" y="1242886"/>
            <a:ext cx="5509818" cy="506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2682" y="165669"/>
            <a:ext cx="6529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95153A"/>
                </a:solidFill>
              </a:rPr>
              <a:t>Kaart over werkwoordvolgorde </a:t>
            </a:r>
          </a:p>
          <a:p>
            <a:r>
              <a:rPr lang="en-US" sz="3200">
                <a:solidFill>
                  <a:srgbClr val="95153A"/>
                </a:solidFill>
              </a:rPr>
              <a:t>‘moet gemaakt hebben’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82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9013" y="1800342"/>
            <a:ext cx="7772400" cy="687231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Dank u!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676293"/>
            <a:ext cx="9144000" cy="3720012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in de pauze: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Arial" charset="0"/>
              </a:rPr>
              <a:t>CLARIN-NL videos</a:t>
            </a:r>
          </a:p>
          <a:p>
            <a:pPr eaLnBrk="1" hangingPunct="1"/>
            <a:r>
              <a:rPr lang="en-US">
                <a:solidFill>
                  <a:srgbClr val="FF7C12"/>
                </a:solidFill>
                <a:latin typeface="Arial" charset="0"/>
              </a:rPr>
              <a:t>&amp;</a:t>
            </a:r>
          </a:p>
          <a:p>
            <a:pPr eaLnBrk="1" hangingPunct="1"/>
            <a:r>
              <a:rPr lang="en-US">
                <a:solidFill>
                  <a:srgbClr val="FF7C12"/>
                </a:solidFill>
                <a:latin typeface="Arial" charset="0"/>
              </a:rPr>
              <a:t>+ demo’s van o.a.</a:t>
            </a:r>
          </a:p>
          <a:p>
            <a:r>
              <a:rPr lang="en-US" b="1">
                <a:solidFill>
                  <a:srgbClr val="0000FF"/>
                </a:solidFill>
              </a:rPr>
              <a:t>Arthurian Fiction in Medieval Europe: Narratives and Manuscripts</a:t>
            </a:r>
          </a:p>
          <a:p>
            <a:r>
              <a:rPr lang="en-US" b="1">
                <a:solidFill>
                  <a:schemeClr val="bg1"/>
                </a:solidFill>
              </a:rPr>
              <a:t>&amp;</a:t>
            </a:r>
          </a:p>
          <a:p>
            <a:r>
              <a:rPr lang="en-US" b="1" i="1">
                <a:solidFill>
                  <a:srgbClr val="0000FF"/>
                </a:solidFill>
              </a:rPr>
              <a:t>GrETEL</a:t>
            </a:r>
            <a:endParaRPr lang="en-US" b="1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Gr</a:t>
            </a:r>
            <a:r>
              <a:rPr lang="en-US">
                <a:solidFill>
                  <a:srgbClr val="0000FF"/>
                </a:solidFill>
              </a:rPr>
              <a:t>eedy </a:t>
            </a:r>
            <a:r>
              <a:rPr lang="en-US" b="1">
                <a:solidFill>
                  <a:srgbClr val="0000FF"/>
                </a:solidFill>
              </a:rPr>
              <a:t>E</a:t>
            </a:r>
            <a:r>
              <a:rPr lang="en-US">
                <a:solidFill>
                  <a:srgbClr val="0000FF"/>
                </a:solidFill>
              </a:rPr>
              <a:t>xtraction of </a:t>
            </a:r>
            <a:r>
              <a:rPr lang="en-US" b="1">
                <a:solidFill>
                  <a:srgbClr val="0000FF"/>
                </a:solidFill>
              </a:rPr>
              <a:t>T</a:t>
            </a:r>
            <a:r>
              <a:rPr lang="en-US">
                <a:solidFill>
                  <a:srgbClr val="0000FF"/>
                </a:solidFill>
              </a:rPr>
              <a:t>rees for </a:t>
            </a:r>
            <a:r>
              <a:rPr lang="en-US" b="1">
                <a:solidFill>
                  <a:srgbClr val="0000FF"/>
                </a:solidFill>
              </a:rPr>
              <a:t>E</a:t>
            </a:r>
            <a:r>
              <a:rPr lang="en-US">
                <a:solidFill>
                  <a:srgbClr val="0000FF"/>
                </a:solidFill>
              </a:rPr>
              <a:t>mpirical </a:t>
            </a:r>
            <a:r>
              <a:rPr lang="en-US" b="1">
                <a:solidFill>
                  <a:srgbClr val="0000FF"/>
                </a:solidFill>
              </a:rPr>
              <a:t>L</a:t>
            </a:r>
            <a:r>
              <a:rPr lang="en-US">
                <a:solidFill>
                  <a:srgbClr val="0000FF"/>
                </a:solidFill>
              </a:rPr>
              <a:t>inguistics </a:t>
            </a:r>
            <a:endParaRPr lang="en-US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2052" name="Picture 4" descr="CLARIN-NL bluemarine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29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683" y="1336842"/>
            <a:ext cx="5681579" cy="42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857714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288" y="1292209"/>
            <a:ext cx="4457879" cy="463709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081439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98" y="1474897"/>
            <a:ext cx="4692744" cy="4050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6698" y="952111"/>
            <a:ext cx="5232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283DA0"/>
                </a:solidFill>
                <a:latin typeface="Myriad Pro"/>
                <a:cs typeface="Myriad Pro"/>
              </a:rPr>
              <a:t>Interoperability</a:t>
            </a:r>
            <a:endParaRPr lang="en-US" sz="6000" dirty="0">
              <a:solidFill>
                <a:srgbClr val="283DA0"/>
              </a:solidFill>
              <a:latin typeface="Myriad Pro"/>
              <a:cs typeface="Myria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1908" y="4740880"/>
            <a:ext cx="4343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1) easy access </a:t>
            </a:r>
          </a:p>
          <a:p>
            <a:r>
              <a:rPr lang="en-US" sz="3200" dirty="0" smtClean="0"/>
              <a:t>2) sustainable systems </a:t>
            </a:r>
          </a:p>
          <a:p>
            <a:r>
              <a:rPr lang="en-US" sz="3200" dirty="0" smtClean="0"/>
              <a:t>3) collaboration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310418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dbaoncall.nl/wp-content/uploads/2012/12/datab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623" y="2403215"/>
            <a:ext cx="2839339" cy="21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1415" y="4896376"/>
            <a:ext cx="7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3DA0"/>
                </a:solidFill>
                <a:latin typeface="Myriad Pro"/>
                <a:cs typeface="Myriad Pro"/>
              </a:rPr>
              <a:t>T</a:t>
            </a:r>
            <a:r>
              <a:rPr lang="en-US" dirty="0" smtClean="0">
                <a:solidFill>
                  <a:srgbClr val="283DA0"/>
                </a:solidFill>
                <a:latin typeface="Myriad Pro"/>
                <a:cs typeface="Myriad Pro"/>
              </a:rPr>
              <a:t>ekst</a:t>
            </a:r>
            <a:endParaRPr lang="en-US" dirty="0">
              <a:solidFill>
                <a:srgbClr val="283DA0"/>
              </a:solidFill>
              <a:latin typeface="Myriad Pro"/>
              <a:cs typeface="Myria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242" y="4905164"/>
            <a:ext cx="182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3DA0"/>
                </a:solidFill>
                <a:latin typeface="Myriad Pro"/>
                <a:cs typeface="Myriad Pro"/>
              </a:rPr>
              <a:t>Beel</a:t>
            </a:r>
            <a:r>
              <a:rPr lang="en-US" dirty="0" smtClean="0">
                <a:solidFill>
                  <a:srgbClr val="283DA0"/>
                </a:solidFill>
                <a:latin typeface="Myriad Pro"/>
                <a:cs typeface="Myriad Pro"/>
              </a:rPr>
              <a:t>d en Geluid</a:t>
            </a:r>
            <a:endParaRPr lang="en-US" dirty="0">
              <a:solidFill>
                <a:srgbClr val="283DA0"/>
              </a:solidFill>
              <a:latin typeface="Myriad Pro"/>
              <a:cs typeface="Myriad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2063" y="4888696"/>
            <a:ext cx="236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3DA0"/>
                </a:solidFill>
                <a:latin typeface="Myriad Pro"/>
                <a:cs typeface="Myriad Pro"/>
              </a:rPr>
              <a:t>Gestructu</a:t>
            </a:r>
            <a:r>
              <a:rPr lang="en-US" dirty="0" smtClean="0">
                <a:solidFill>
                  <a:srgbClr val="283DA0"/>
                </a:solidFill>
                <a:latin typeface="Myriad Pro"/>
                <a:cs typeface="Myriad Pro"/>
              </a:rPr>
              <a:t>reerde data</a:t>
            </a:r>
            <a:endParaRPr lang="en-US" dirty="0">
              <a:solidFill>
                <a:srgbClr val="283DA0"/>
              </a:solidFill>
              <a:latin typeface="Myriad Pro"/>
              <a:cs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4922" y="5269334"/>
            <a:ext cx="243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283DA0"/>
                </a:solidFill>
                <a:latin typeface="Myriad Pro"/>
                <a:cs typeface="Myriad Pro"/>
              </a:rPr>
              <a:t>Sociaal-economische</a:t>
            </a:r>
          </a:p>
          <a:p>
            <a:r>
              <a:rPr lang="en-US" i="1" dirty="0" smtClean="0">
                <a:solidFill>
                  <a:srgbClr val="283DA0"/>
                </a:solidFill>
                <a:latin typeface="Myriad Pro"/>
                <a:cs typeface="Myriad Pro"/>
              </a:rPr>
              <a:t> geschiedenis</a:t>
            </a:r>
            <a:endParaRPr lang="en-US" i="1" dirty="0">
              <a:solidFill>
                <a:srgbClr val="283DA0"/>
              </a:solidFill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808" y="5286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283DA0"/>
                </a:solidFill>
                <a:latin typeface="Myriad Pro"/>
                <a:cs typeface="Myriad Pro"/>
              </a:rPr>
              <a:t>Media studies</a:t>
            </a:r>
            <a:endParaRPr lang="en-US" i="1" dirty="0">
              <a:solidFill>
                <a:srgbClr val="283DA0"/>
              </a:solidFill>
              <a:latin typeface="Myriad Pro"/>
              <a:cs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6854" y="5258028"/>
            <a:ext cx="18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283DA0"/>
                </a:solidFill>
                <a:latin typeface="Myriad Pro"/>
                <a:cs typeface="Myriad Pro"/>
              </a:rPr>
              <a:t>Taalwetenschap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80" y="2412830"/>
            <a:ext cx="2812516" cy="2109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696" y="2403215"/>
            <a:ext cx="2554013" cy="210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826342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387" y="799534"/>
            <a:ext cx="6596379" cy="3710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737" y="4831675"/>
            <a:ext cx="8333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83DA0"/>
                </a:solidFill>
                <a:latin typeface="Myriad Pro"/>
                <a:cs typeface="Myriad Pro"/>
              </a:rPr>
              <a:t>Voorbeeld</a:t>
            </a:r>
            <a:r>
              <a:rPr lang="en-US" sz="4000" dirty="0" smtClean="0">
                <a:solidFill>
                  <a:srgbClr val="283DA0"/>
                </a:solidFill>
                <a:latin typeface="Myriad Pro"/>
                <a:cs typeface="Myriad Pro"/>
              </a:rPr>
              <a:t>: migratie en de integratie van minderheden in Europa</a:t>
            </a:r>
            <a:endParaRPr lang="en-US" sz="4000" dirty="0">
              <a:solidFill>
                <a:srgbClr val="283DA0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067854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60232" y="3090870"/>
            <a:ext cx="2623536" cy="8094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Media studies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2" name="Snip Single Corner Rectangle 1"/>
          <p:cNvSpPr/>
          <p:nvPr/>
        </p:nvSpPr>
        <p:spPr>
          <a:xfrm>
            <a:off x="2846707" y="4117242"/>
            <a:ext cx="3911902" cy="2540129"/>
          </a:xfrm>
          <a:prstGeom prst="snip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Onderzoeksvragen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Hoe worden </a:t>
            </a:r>
            <a:r>
              <a:rPr lang="nl-NL" sz="2000" dirty="0" err="1" smtClean="0">
                <a:solidFill>
                  <a:schemeClr val="tx1"/>
                </a:solidFill>
              </a:rPr>
              <a:t>minderheden gerepresenteerd</a:t>
            </a:r>
            <a:r>
              <a:rPr lang="nl-NL" sz="2000" dirty="0" smtClean="0">
                <a:solidFill>
                  <a:schemeClr val="tx1"/>
                </a:solidFill>
              </a:rPr>
              <a:t> in de media? </a:t>
            </a:r>
            <a:r>
              <a:rPr lang="nl-NL" sz="2000" dirty="0" err="1">
                <a:solidFill>
                  <a:schemeClr val="tx1"/>
                </a:solidFill>
              </a:rPr>
              <a:t>En</a:t>
            </a:r>
            <a:r>
              <a:rPr lang="nl-NL" sz="2000" dirty="0" smtClean="0">
                <a:solidFill>
                  <a:schemeClr val="tx1"/>
                </a:solidFill>
              </a:rPr>
              <a:t> </a:t>
            </a:r>
            <a:r>
              <a:rPr lang="nl-NL" sz="2000" dirty="0" err="1" smtClean="0">
                <a:solidFill>
                  <a:schemeClr val="tx1"/>
                </a:solidFill>
              </a:rPr>
              <a:t>hoe</a:t>
            </a:r>
            <a:r>
              <a:rPr lang="nl-NL" sz="2000" dirty="0" smtClean="0">
                <a:solidFill>
                  <a:schemeClr val="tx1"/>
                </a:solidFill>
              </a:rPr>
              <a:t> verhouden deze beelden zich tot het publieke </a:t>
            </a:r>
            <a:r>
              <a:rPr lang="nl-NL" sz="2000" dirty="0" err="1" smtClean="0">
                <a:solidFill>
                  <a:schemeClr val="tx1"/>
                </a:solidFill>
              </a:rPr>
              <a:t>debat</a:t>
            </a:r>
            <a:r>
              <a:rPr lang="nl-NL" sz="2000" dirty="0" smtClean="0">
                <a:solidFill>
                  <a:schemeClr val="tx1"/>
                </a:solidFill>
              </a:rPr>
              <a:t> over </a:t>
            </a:r>
            <a:r>
              <a:rPr lang="nl-NL" sz="2000" dirty="0" err="1" smtClean="0">
                <a:solidFill>
                  <a:schemeClr val="tx1"/>
                </a:solidFill>
              </a:rPr>
              <a:t>in-</a:t>
            </a:r>
            <a:r>
              <a:rPr lang="nl-NL" sz="2000" dirty="0" smtClean="0">
                <a:solidFill>
                  <a:schemeClr val="tx1"/>
                </a:solidFill>
              </a:rPr>
              <a:t> </a:t>
            </a:r>
            <a:r>
              <a:rPr lang="nl-NL" sz="2000" dirty="0" err="1">
                <a:solidFill>
                  <a:schemeClr val="tx1"/>
                </a:solidFill>
              </a:rPr>
              <a:t>en</a:t>
            </a:r>
            <a:r>
              <a:rPr lang="nl-NL" sz="2000" dirty="0" smtClean="0">
                <a:solidFill>
                  <a:schemeClr val="tx1"/>
                </a:solidFill>
              </a:rPr>
              <a:t> </a:t>
            </a:r>
            <a:r>
              <a:rPr lang="nl-NL" sz="2000" dirty="0" err="1">
                <a:solidFill>
                  <a:schemeClr val="tx1"/>
                </a:solidFill>
              </a:rPr>
              <a:t>uitsluiting</a:t>
            </a:r>
            <a:r>
              <a:rPr lang="nl-NL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136" y="1059589"/>
            <a:ext cx="3046326" cy="171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986208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9870" y="3083320"/>
            <a:ext cx="2846816" cy="8094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Taalwetenschap</a:t>
            </a:r>
          </a:p>
        </p:txBody>
      </p:sp>
      <p:sp>
        <p:nvSpPr>
          <p:cNvPr id="2" name="Snip Single Corner Rectangle 1"/>
          <p:cNvSpPr/>
          <p:nvPr/>
        </p:nvSpPr>
        <p:spPr>
          <a:xfrm>
            <a:off x="2687053" y="4117243"/>
            <a:ext cx="3909823" cy="2210736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Onderzoeksvraag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Hoe veranderen talen van minderheden en hoe verandert een taal als gevolg van de komst van minderheden?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136" y="1059589"/>
            <a:ext cx="3046326" cy="171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34581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plate PPT UK DEF">
  <a:themeElements>
    <a:clrScheme name="Custom 1">
      <a:dk1>
        <a:sysClr val="windowText" lastClr="000000"/>
      </a:dk1>
      <a:lt1>
        <a:srgbClr val="FF7C1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UK DEF.potx</Template>
  <TotalTime>0</TotalTime>
  <Words>339</Words>
  <Application>Microsoft Macintosh PowerPoint</Application>
  <PresentationFormat>Diavoorstelling (4:3)</PresentationFormat>
  <Paragraphs>96</Paragraphs>
  <Slides>22</Slides>
  <Notes>11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Template PPT UK DEF</vt:lpstr>
      <vt:lpstr>Digitale Geesteswetenschappen zijn niet te stoppen 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Nederlab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Dank 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2014-05-29T09:29:31Z</dcterms:created>
  <dcterms:modified xsi:type="dcterms:W3CDTF">2014-05-29T09:38:51Z</dcterms:modified>
</cp:coreProperties>
</file>