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8" r:id="rId2"/>
    <p:sldId id="454" r:id="rId3"/>
    <p:sldId id="455" r:id="rId4"/>
    <p:sldId id="457" r:id="rId5"/>
    <p:sldId id="458" r:id="rId6"/>
    <p:sldId id="461" r:id="rId7"/>
    <p:sldId id="459" r:id="rId8"/>
    <p:sldId id="460" r:id="rId9"/>
    <p:sldId id="462" r:id="rId10"/>
    <p:sldId id="463" r:id="rId11"/>
    <p:sldId id="464" r:id="rId12"/>
    <p:sldId id="465" r:id="rId13"/>
    <p:sldId id="469" r:id="rId14"/>
    <p:sldId id="476" r:id="rId15"/>
    <p:sldId id="470" r:id="rId16"/>
    <p:sldId id="467" r:id="rId17"/>
    <p:sldId id="478" r:id="rId18"/>
    <p:sldId id="277" r:id="rId19"/>
    <p:sldId id="278" r:id="rId20"/>
    <p:sldId id="471" r:id="rId21"/>
    <p:sldId id="425" r:id="rId22"/>
    <p:sldId id="426" r:id="rId23"/>
    <p:sldId id="427" r:id="rId24"/>
    <p:sldId id="428" r:id="rId25"/>
    <p:sldId id="429" r:id="rId26"/>
    <p:sldId id="430" r:id="rId27"/>
    <p:sldId id="431" r:id="rId28"/>
    <p:sldId id="432" r:id="rId29"/>
    <p:sldId id="433" r:id="rId30"/>
    <p:sldId id="437" r:id="rId31"/>
    <p:sldId id="438" r:id="rId32"/>
    <p:sldId id="434" r:id="rId33"/>
    <p:sldId id="435" r:id="rId34"/>
    <p:sldId id="439" r:id="rId35"/>
    <p:sldId id="440" r:id="rId36"/>
    <p:sldId id="441" r:id="rId37"/>
    <p:sldId id="442" r:id="rId38"/>
    <p:sldId id="443" r:id="rId39"/>
    <p:sldId id="444" r:id="rId40"/>
    <p:sldId id="445" r:id="rId41"/>
    <p:sldId id="446" r:id="rId42"/>
    <p:sldId id="447" r:id="rId43"/>
    <p:sldId id="449" r:id="rId44"/>
    <p:sldId id="448" r:id="rId45"/>
    <p:sldId id="450" r:id="rId46"/>
    <p:sldId id="451" r:id="rId47"/>
    <p:sldId id="472" r:id="rId48"/>
    <p:sldId id="473" r:id="rId49"/>
    <p:sldId id="474" r:id="rId50"/>
    <p:sldId id="477" r:id="rId51"/>
    <p:sldId id="475" r:id="rId52"/>
    <p:sldId id="453" r:id="rId53"/>
    <p:sldId id="456" r:id="rId54"/>
    <p:sldId id="491" r:id="rId55"/>
  </p:sldIdLst>
  <p:sldSz cx="9144000" cy="6858000" type="screen4x3"/>
  <p:notesSz cx="6858000" cy="93138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2591" autoAdjust="0"/>
    <p:restoredTop sz="94627" autoAdjust="0"/>
  </p:normalViewPr>
  <p:slideViewPr>
    <p:cSldViewPr>
      <p:cViewPr>
        <p:scale>
          <a:sx n="77" d="100"/>
          <a:sy n="77" d="100"/>
        </p:scale>
        <p:origin x="-1296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904" y="-84"/>
      </p:cViewPr>
      <p:guideLst>
        <p:guide orient="horz" pos="2933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D2755-67BE-49A9-B2B1-6AEF420729EC}" type="datetimeFigureOut">
              <a:rPr lang="nl-NL" smtClean="0"/>
              <a:t>22-6-2014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7138"/>
            <a:ext cx="2971800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EB0E4C-C260-4950-B801-3D38DB07407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530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FD62E0-6885-440F-9D25-84A489BC1807}" type="datetimeFigureOut">
              <a:rPr lang="nl-NL" smtClean="0"/>
              <a:pPr/>
              <a:t>22-6-2014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700088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24086"/>
            <a:ext cx="5486400" cy="4191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56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4EE748-59F7-4384-84C7-367CE6F872E5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66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smtClean="0"/>
              <a:t>Click to edit Master subtitle style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5895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4169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1366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844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10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99881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</p:spPr>
        <p:txBody>
          <a:bodyPr/>
          <a:lstStyle/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93509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700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noProof="0" smtClean="0"/>
              <a:t>Click to edit Master title style</a:t>
            </a:r>
            <a:endParaRPr lang="en-GB" noProof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smtClean="0"/>
              <a:t>Click icon to add picture</a:t>
            </a:r>
            <a:endParaRPr lang="en-GB" noProof="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 smtClean="0"/>
              <a:t>Click to edit Master text styles</a:t>
            </a:r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117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691680" y="0"/>
            <a:ext cx="745232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stijl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 err="1" smtClean="0"/>
              <a:t>Klik</a:t>
            </a:r>
            <a:r>
              <a:rPr lang="en-GB" noProof="0" dirty="0" smtClean="0"/>
              <a:t> </a:t>
            </a:r>
            <a:r>
              <a:rPr lang="en-GB" noProof="0" dirty="0" err="1" smtClean="0"/>
              <a:t>om</a:t>
            </a:r>
            <a:r>
              <a:rPr lang="en-GB" noProof="0" dirty="0" smtClean="0"/>
              <a:t> de </a:t>
            </a:r>
            <a:r>
              <a:rPr lang="en-GB" noProof="0" dirty="0" err="1" smtClean="0"/>
              <a:t>modelstijlen</a:t>
            </a:r>
            <a:r>
              <a:rPr lang="en-GB" noProof="0" dirty="0" smtClean="0"/>
              <a:t> </a:t>
            </a:r>
            <a:r>
              <a:rPr lang="en-GB" noProof="0" dirty="0" err="1" smtClean="0"/>
              <a:t>te</a:t>
            </a:r>
            <a:r>
              <a:rPr lang="en-GB" noProof="0" dirty="0" smtClean="0"/>
              <a:t> </a:t>
            </a:r>
            <a:r>
              <a:rPr lang="en-GB" noProof="0" dirty="0" err="1" smtClean="0"/>
              <a:t>bewerken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Tweede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Vijfde</a:t>
            </a:r>
            <a:r>
              <a:rPr lang="en-GB" noProof="0" dirty="0" smtClean="0"/>
              <a:t> </a:t>
            </a:r>
            <a:r>
              <a:rPr lang="en-GB" noProof="0" dirty="0" err="1" smtClean="0"/>
              <a:t>niveau</a:t>
            </a:r>
            <a:endParaRPr lang="en-GB" noProof="0" dirty="0"/>
          </a:p>
        </p:txBody>
      </p:sp>
      <p:pic>
        <p:nvPicPr>
          <p:cNvPr id="1031" name="Picture 7" descr="E:\Documents\Utrecht\Projecten\Clarin\Website\Nieuwe website\clarin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8"/>
            <a:ext cx="1552575" cy="981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jdelijke aanduiding voor dianummer 6"/>
          <p:cNvSpPr>
            <a:spLocks noGrp="1"/>
          </p:cNvSpPr>
          <p:nvPr>
            <p:ph type="sldNum" sz="quarter" idx="4"/>
          </p:nvPr>
        </p:nvSpPr>
        <p:spPr>
          <a:xfrm>
            <a:off x="8172400" y="6492875"/>
            <a:ext cx="9716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38682A95-483B-44A2-A89B-DDCD8512B9EB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4949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mc:AlternateContent xmlns:mc="http://schemas.openxmlformats.org/markup-compatibility/2006" xmlns:p14="http://schemas.microsoft.com/office/powerpoint/2010/main">
    <mc:Choice Requires="p14">
      <p:transition spd="slow" p14:dur="1400" advClick="0" advTm="20000">
        <p14:ripple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Copperplate Gothic Bold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hyperlink" Target="http://www.let.rug.nl/~alfa/lassy/bin/lassy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nederbooms.ccl.kuleuven.be/eng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ornetto.inl.nl/cornetto/cornetto.html" TargetMode="External"/><Relationship Id="rId2" Type="http://schemas.openxmlformats.org/officeDocument/2006/relationships/hyperlink" Target="http://tst-centrale.org/producten/lexica/cornetto/7-56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50.xml"/><Relationship Id="rId2" Type="http://schemas.openxmlformats.org/officeDocument/2006/relationships/hyperlink" Target="http://yago.meertens.knaw.nl/CoavaMainApplication/" TargetMode="External"/><Relationship Id="rId1" Type="http://schemas.openxmlformats.org/officeDocument/2006/relationships/slideLayout" Target="../slideLayouts/slideLayout2.xml"/><Relationship Id="rId4" Type="http://schemas.openxmlformats.org/officeDocument/2006/relationships/slide" Target="slide5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arin.nl/system/files/User%20scenario%20Serach%20110413.docx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m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m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m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tm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tm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tm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tmp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tmp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hyperlink" Target="http://opensonar.inl.nl/search/page/search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CLARIN for Linguists</a:t>
            </a:r>
            <a:br>
              <a:rPr lang="en-US" dirty="0" smtClean="0"/>
            </a:br>
            <a:r>
              <a:rPr lang="en-US" dirty="0" smtClean="0"/>
              <a:t>Search Illustration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Jan Odijk</a:t>
            </a:r>
          </a:p>
          <a:p>
            <a:pPr eaLnBrk="1" hangingPunct="1"/>
            <a:r>
              <a:rPr lang="en-US" dirty="0" smtClean="0"/>
              <a:t>LOT </a:t>
            </a:r>
            <a:r>
              <a:rPr lang="en-US" dirty="0" err="1" smtClean="0"/>
              <a:t>Summerschool</a:t>
            </a:r>
            <a:endParaRPr lang="en-US" dirty="0" smtClean="0"/>
          </a:p>
          <a:p>
            <a:pPr eaLnBrk="1" hangingPunct="1"/>
            <a:r>
              <a:rPr lang="en-US" dirty="0" smtClean="0"/>
              <a:t>Nijmegen, 2014-06-23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/>
              <a:t>PoS code annotation</a:t>
            </a:r>
          </a:p>
          <a:p>
            <a:pPr lvl="1">
              <a:defRPr/>
            </a:pPr>
            <a:r>
              <a:rPr lang="en-US" dirty="0" smtClean="0"/>
              <a:t>is (just) OK for adjacent words (but quite some noise)</a:t>
            </a:r>
          </a:p>
          <a:p>
            <a:pPr lvl="1">
              <a:defRPr/>
            </a:pPr>
            <a:r>
              <a:rPr lang="en-US" dirty="0" smtClean="0"/>
              <a:t>Is useless for more distant grammatically related words </a:t>
            </a:r>
          </a:p>
          <a:p>
            <a:pPr>
              <a:defRPr/>
            </a:pPr>
            <a:r>
              <a:rPr lang="en-US" dirty="0" smtClean="0"/>
              <a:t>Desired: Search for words that have a grammatical relation (dependency relations)</a:t>
            </a:r>
          </a:p>
          <a:p>
            <a:pPr>
              <a:defRPr/>
            </a:pPr>
            <a:r>
              <a:rPr lang="en-US" dirty="0" smtClean="0">
                <a:hlinkClick r:id="rId2"/>
              </a:rPr>
              <a:t>LASSY </a:t>
            </a:r>
            <a:r>
              <a:rPr lang="en-US" dirty="0" err="1" smtClean="0">
                <a:hlinkClick r:id="rId2"/>
              </a:rPr>
              <a:t>Woordrelaties</a:t>
            </a:r>
            <a:r>
              <a:rPr lang="en-US" dirty="0" smtClean="0">
                <a:hlinkClick r:id="rId2"/>
              </a:rPr>
              <a:t> Interface</a:t>
            </a:r>
            <a:endParaRPr lang="nl-NL" dirty="0"/>
          </a:p>
          <a:p>
            <a:pPr lvl="2">
              <a:defRPr/>
            </a:pPr>
            <a:r>
              <a:rPr lang="en-US" dirty="0" smtClean="0"/>
              <a:t>LASSY Small: 65 k sentences (1 m words)</a:t>
            </a:r>
          </a:p>
          <a:p>
            <a:pPr lvl="2">
              <a:defRPr/>
            </a:pPr>
            <a:r>
              <a:rPr lang="en-US" dirty="0" smtClean="0"/>
              <a:t>LASSY-LARGE/wiki: 8.6 m sentences (125 m words)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749559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</a:t>
            </a:r>
          </a:p>
          <a:p>
            <a:pPr lvl="1"/>
            <a:r>
              <a:rPr lang="en-US" i="1" dirty="0" smtClean="0"/>
              <a:t>Heel</a:t>
            </a:r>
          </a:p>
          <a:p>
            <a:pPr lvl="2"/>
            <a:r>
              <a:rPr lang="en-US" dirty="0" smtClean="0"/>
              <a:t>There are examples where </a:t>
            </a:r>
            <a:r>
              <a:rPr lang="en-US" i="1" dirty="0" smtClean="0"/>
              <a:t>heel</a:t>
            </a:r>
            <a:r>
              <a:rPr lang="en-US" dirty="0" smtClean="0"/>
              <a:t> modifies a `verb’</a:t>
            </a:r>
          </a:p>
          <a:p>
            <a:pPr lvl="2"/>
            <a:r>
              <a:rPr lang="en-US" dirty="0" smtClean="0"/>
              <a:t>But `verb’ is actually a </a:t>
            </a:r>
            <a:r>
              <a:rPr lang="en-US" dirty="0" err="1" smtClean="0"/>
              <a:t>deverbal</a:t>
            </a:r>
            <a:r>
              <a:rPr lang="en-US" dirty="0" smtClean="0"/>
              <a:t> (participle) adjective</a:t>
            </a:r>
          </a:p>
          <a:p>
            <a:pPr lvl="2"/>
            <a:r>
              <a:rPr lang="en-US" dirty="0" smtClean="0"/>
              <a:t>in ‘</a:t>
            </a:r>
            <a:r>
              <a:rPr lang="en-US" i="1" dirty="0" smtClean="0"/>
              <a:t>heel</a:t>
            </a:r>
            <a:r>
              <a:rPr lang="en-US" dirty="0" smtClean="0"/>
              <a:t> </a:t>
            </a:r>
            <a:r>
              <a:rPr lang="en-US" i="1" dirty="0" smtClean="0"/>
              <a:t>open </a:t>
            </a:r>
            <a:r>
              <a:rPr lang="en-US" i="1" dirty="0" err="1" smtClean="0"/>
              <a:t>staan</a:t>
            </a:r>
            <a:r>
              <a:rPr lang="en-US" i="1" dirty="0" smtClean="0"/>
              <a:t> </a:t>
            </a:r>
            <a:r>
              <a:rPr lang="en-US" i="1" dirty="0" err="1" smtClean="0"/>
              <a:t>voor</a:t>
            </a:r>
            <a:r>
              <a:rPr lang="en-US" dirty="0" smtClean="0"/>
              <a:t>’ </a:t>
            </a:r>
            <a:r>
              <a:rPr lang="en-US" i="1" dirty="0" smtClean="0"/>
              <a:t>heel</a:t>
            </a:r>
            <a:r>
              <a:rPr lang="en-US" dirty="0" smtClean="0"/>
              <a:t> is incorrectly analyzed as modifying the verb</a:t>
            </a:r>
          </a:p>
          <a:p>
            <a:pPr lvl="1"/>
            <a:r>
              <a:rPr lang="en-US" i="1" dirty="0" err="1" smtClean="0"/>
              <a:t>Zeer</a:t>
            </a:r>
            <a:r>
              <a:rPr lang="en-US" dirty="0" smtClean="0"/>
              <a:t>: </a:t>
            </a:r>
          </a:p>
          <a:p>
            <a:pPr lvl="2"/>
            <a:r>
              <a:rPr lang="en-US" dirty="0" smtClean="0"/>
              <a:t>most examples of </a:t>
            </a:r>
            <a:r>
              <a:rPr lang="en-US" dirty="0" err="1" smtClean="0"/>
              <a:t>deverbal</a:t>
            </a:r>
            <a:r>
              <a:rPr lang="en-US" dirty="0" smtClean="0"/>
              <a:t> adjectives</a:t>
            </a:r>
          </a:p>
          <a:p>
            <a:pPr lvl="2"/>
            <a:r>
              <a:rPr lang="en-US" dirty="0" smtClean="0"/>
              <a:t>But also some real verbs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confirms initial assumptions about the facts</a:t>
            </a: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304017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Searching for Constructions</a:t>
            </a:r>
          </a:p>
          <a:p>
            <a:pPr lvl="1"/>
            <a:r>
              <a:rPr lang="en-US" dirty="0" smtClean="0">
                <a:hlinkClick r:id="rId2"/>
              </a:rPr>
              <a:t>GrETEL</a:t>
            </a:r>
            <a:endParaRPr lang="en-US" dirty="0" smtClean="0"/>
          </a:p>
          <a:p>
            <a:pPr lvl="1"/>
            <a:r>
              <a:rPr lang="en-US" dirty="0" smtClean="0"/>
              <a:t>Example-based </a:t>
            </a:r>
            <a:r>
              <a:rPr lang="en-US" dirty="0" err="1" smtClean="0"/>
              <a:t>treebank</a:t>
            </a:r>
            <a:r>
              <a:rPr lang="en-US" dirty="0" smtClean="0"/>
              <a:t> query system</a:t>
            </a:r>
          </a:p>
          <a:p>
            <a:pPr lvl="2"/>
            <a:r>
              <a:rPr lang="en-US" dirty="0" smtClean="0"/>
              <a:t>LASSY-Small, </a:t>
            </a:r>
            <a:r>
              <a:rPr lang="en-US" dirty="0"/>
              <a:t>Corpus </a:t>
            </a:r>
            <a:r>
              <a:rPr lang="en-US" dirty="0" err="1"/>
              <a:t>Gesproken</a:t>
            </a:r>
            <a:r>
              <a:rPr lang="en-US" dirty="0"/>
              <a:t> </a:t>
            </a:r>
            <a:r>
              <a:rPr lang="en-US" dirty="0" err="1" smtClean="0"/>
              <a:t>Nederlands</a:t>
            </a:r>
            <a:r>
              <a:rPr lang="en-US" dirty="0" smtClean="0"/>
              <a:t> (CGN)</a:t>
            </a:r>
          </a:p>
          <a:p>
            <a:pPr lvl="2"/>
            <a:r>
              <a:rPr lang="en-US" dirty="0" smtClean="0"/>
              <a:t>Currently extended to LASSY-LARGE (700 m tokens)</a:t>
            </a:r>
          </a:p>
          <a:p>
            <a:pPr lvl="1"/>
            <a:r>
              <a:rPr lang="en-US" dirty="0" smtClean="0"/>
              <a:t>Will be dealt with on Tuesday.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70376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Cornetto </a:t>
            </a:r>
            <a:r>
              <a:rPr lang="en-US" dirty="0">
                <a:hlinkClick r:id="rId2"/>
              </a:rPr>
              <a:t>data</a:t>
            </a:r>
            <a:r>
              <a:rPr lang="en-US" dirty="0"/>
              <a:t> </a:t>
            </a:r>
            <a:r>
              <a:rPr lang="en-US" dirty="0" smtClean="0"/>
              <a:t>and  </a:t>
            </a:r>
            <a:r>
              <a:rPr lang="en-US" dirty="0">
                <a:hlinkClick r:id="rId3"/>
              </a:rPr>
              <a:t>Interface</a:t>
            </a:r>
            <a:r>
              <a:rPr lang="en-US" dirty="0"/>
              <a:t> to </a:t>
            </a:r>
            <a:r>
              <a:rPr lang="en-US" dirty="0" smtClean="0"/>
              <a:t>Cornetto</a:t>
            </a:r>
          </a:p>
          <a:p>
            <a:r>
              <a:rPr lang="en-US" dirty="0" err="1" smtClean="0"/>
              <a:t>Lexico</a:t>
            </a:r>
            <a:r>
              <a:rPr lang="en-US" dirty="0" smtClean="0"/>
              <a:t>-semantic database based on Dutch </a:t>
            </a:r>
            <a:r>
              <a:rPr lang="en-US" dirty="0" err="1" smtClean="0"/>
              <a:t>WordNet</a:t>
            </a:r>
            <a:r>
              <a:rPr lang="en-US" dirty="0" smtClean="0"/>
              <a:t> and </a:t>
            </a:r>
            <a:r>
              <a:rPr lang="en-US" dirty="0" err="1" smtClean="0"/>
              <a:t>ReferentieBestand</a:t>
            </a:r>
            <a:r>
              <a:rPr lang="en-US" dirty="0" smtClean="0"/>
              <a:t> </a:t>
            </a:r>
            <a:r>
              <a:rPr lang="en-US" dirty="0" err="1" smtClean="0"/>
              <a:t>Nederlands</a:t>
            </a:r>
            <a:endParaRPr lang="en-US" dirty="0" smtClean="0"/>
          </a:p>
          <a:p>
            <a:r>
              <a:rPr lang="en-US" dirty="0" smtClean="0"/>
              <a:t>Created in STEVIN programme</a:t>
            </a:r>
          </a:p>
          <a:p>
            <a:r>
              <a:rPr lang="en-US" dirty="0" smtClean="0"/>
              <a:t>User-friendly interface made in CLARIN-NL</a:t>
            </a:r>
          </a:p>
          <a:p>
            <a:r>
              <a:rPr lang="en-US" dirty="0" smtClean="0">
                <a:hlinkClick r:id="rId4" action="ppaction://hlinksldjump"/>
              </a:rPr>
              <a:t>Example</a:t>
            </a:r>
            <a:r>
              <a:rPr lang="en-US" dirty="0" smtClean="0"/>
              <a:t> to search for (near-)synonyms of </a:t>
            </a:r>
            <a:r>
              <a:rPr lang="en-US" i="1" dirty="0" err="1" smtClean="0"/>
              <a:t>zeer</a:t>
            </a:r>
            <a:r>
              <a:rPr lang="en-US" i="1" dirty="0" smtClean="0"/>
              <a:t>, erg, heel</a:t>
            </a:r>
            <a:r>
              <a:rPr lang="en-US" dirty="0" smtClean="0"/>
              <a:t>.</a:t>
            </a:r>
          </a:p>
          <a:p>
            <a:r>
              <a:rPr lang="en-US" dirty="0" smtClean="0"/>
              <a:t>Much more on Thursday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495105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sz="5100" dirty="0" smtClean="0"/>
              <a:t>What is the modification potential of near-synonyms of </a:t>
            </a:r>
            <a:r>
              <a:rPr lang="en-US" sz="5100" i="1" dirty="0" err="1" smtClean="0"/>
              <a:t>zeer</a:t>
            </a:r>
            <a:r>
              <a:rPr lang="en-US" sz="5100" dirty="0" smtClean="0"/>
              <a:t>, </a:t>
            </a:r>
            <a:r>
              <a:rPr lang="en-US" sz="5100" i="1" dirty="0" smtClean="0"/>
              <a:t>heel</a:t>
            </a:r>
            <a:r>
              <a:rPr lang="en-US" sz="5100" dirty="0" smtClean="0"/>
              <a:t>, </a:t>
            </a:r>
            <a:r>
              <a:rPr lang="en-US" sz="5100" i="1" dirty="0" smtClean="0"/>
              <a:t>erg</a:t>
            </a:r>
            <a:r>
              <a:rPr lang="en-US" sz="5100" dirty="0" smtClean="0"/>
              <a:t>?</a:t>
            </a:r>
          </a:p>
          <a:p>
            <a:pPr lvl="1">
              <a:defRPr/>
            </a:pPr>
            <a:r>
              <a:rPr lang="en-US" i="1" dirty="0" smtClean="0"/>
              <a:t>allemachtig-adv-2</a:t>
            </a:r>
            <a:r>
              <a:rPr lang="en-US" i="1" dirty="0"/>
              <a:t> beestachtig-adv-2 bijzonder-a-4 bliksems-adv-2 bloedig-adv-2 bovenmate-adv-1 buitengewoon-adv-2 buitenmate-adv-1 buitensporig-adv-2 crimineel-a-4 deerlijk-adv-2 deksels-adv-2 donders-adv-2 drommels-adv-2 eindeloos-a-3 enorm-adv-2 erbarmelijk-adv-2 fantastisch-adv-6 formidabel-adv-2 geweldig-adv-4 goddeloos-adv-2 godsjammerlijk-adv-2 grenzeloos-adv-2 grotelijks-adv-1 heel-adv-5 ijselijk-adv-2 ijzig-a-4 intens-adv-2 krankzinnig-adv-3 machtig-adv-4 mirakels-adv-1 monsterachtig-adv-2 moorddadig-adv-4 oneindig-adv-2 onnoemelijk-adv-2 ontiegelijk-adv-2 ontstellend-adv-2 ontzaglijk-adv-2 ontzettend-adv-3 onuitsprekelijk-adv-2 onvoorstelbaar-adv-2 onwezenlijk-adv-2 onwijs-adv-4 overweldigend-adv-2 peilloos-adv-2 reusachtig-adv-3 reuze-adv-2 schrikkelijk-adv-2 sterk-adv-7 uiterst-adv-4 verdomd-adv-2 verdraaid-a-4 verduiveld-adv-2 verduveld-adv-2 verrekt-adv-3 verrot-adv-3 verschrikkelijk-adv-3 vervloekt-adv-2 vreselijk-adv-5 waanzinnig-adv-2 zeer-adv-3 zeldzaam-adv-2 zwaar-adv-10 </a:t>
            </a:r>
            <a:endParaRPr lang="en-US" i="1" dirty="0" smtClean="0"/>
          </a:p>
          <a:p>
            <a:pPr>
              <a:defRPr/>
            </a:pPr>
            <a:r>
              <a:rPr lang="en-US" sz="4400" dirty="0" smtClean="0"/>
              <a:t>Many of these appear atypical for young children and are probably learned late</a:t>
            </a:r>
          </a:p>
          <a:p>
            <a:pPr>
              <a:defRPr/>
            </a:pPr>
            <a:r>
              <a:rPr lang="en-US" sz="4400" dirty="0" smtClean="0"/>
              <a:t>Is there a correlation between this and their modification potential?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272750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  <a:defRPr/>
            </a:pPr>
            <a:r>
              <a:rPr lang="en-US" sz="3200" dirty="0">
                <a:hlinkClick r:id="rId2"/>
              </a:rPr>
              <a:t>COAVA</a:t>
            </a:r>
            <a:r>
              <a:rPr lang="en-US" sz="3200" dirty="0"/>
              <a:t> application CHILDES </a:t>
            </a:r>
            <a:r>
              <a:rPr lang="en-US" sz="3200" dirty="0" smtClean="0"/>
              <a:t>browser</a:t>
            </a:r>
          </a:p>
          <a:p>
            <a:pPr marL="742950" lvl="2" indent="-342900">
              <a:defRPr/>
            </a:pPr>
            <a:r>
              <a:rPr lang="en-US" dirty="0" smtClean="0"/>
              <a:t>Application built for research into the relation between language acquisition and lexical dialectical variation</a:t>
            </a:r>
          </a:p>
          <a:p>
            <a:pPr marL="742950" lvl="2" indent="-342900">
              <a:defRPr/>
            </a:pPr>
            <a:r>
              <a:rPr lang="en-US" dirty="0" smtClean="0"/>
              <a:t>Cognition, Acquisition and Variation tool</a:t>
            </a:r>
          </a:p>
          <a:p>
            <a:pPr marL="742950" lvl="2" indent="-342900"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r>
              <a:rPr lang="en-US" dirty="0" smtClean="0"/>
              <a:t> of the COAVA CHILDES browser analyzing and </a:t>
            </a:r>
            <a:r>
              <a:rPr lang="en-US" dirty="0" err="1" smtClean="0"/>
              <a:t>visualising</a:t>
            </a:r>
            <a:r>
              <a:rPr lang="en-US" dirty="0" smtClean="0"/>
              <a:t> children’s speech</a:t>
            </a:r>
          </a:p>
          <a:p>
            <a:pPr marL="742950" lvl="2" indent="-342900">
              <a:defRPr/>
            </a:pPr>
            <a:r>
              <a:rPr lang="en-US" dirty="0" smtClean="0"/>
              <a:t>(for child-directed speech see </a:t>
            </a:r>
            <a:r>
              <a:rPr lang="en-US" dirty="0" smtClean="0">
                <a:hlinkClick r:id="rId4" action="ppaction://hlinksldjump"/>
              </a:rPr>
              <a:t>here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4992694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16</a:t>
            </a:fld>
            <a:endParaRPr lang="en-GB" noProof="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600859"/>
              </p:ext>
            </p:extLst>
          </p:nvPr>
        </p:nvGraphicFramePr>
        <p:xfrm>
          <a:off x="323528" y="1916832"/>
          <a:ext cx="8820472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80120"/>
                <a:gridCol w="1363461"/>
                <a:gridCol w="1102559"/>
                <a:gridCol w="1102559"/>
                <a:gridCol w="1102559"/>
                <a:gridCol w="1102559"/>
                <a:gridCol w="1102559"/>
              </a:tblGrid>
              <a:tr h="871297">
                <a:tc>
                  <a:txBody>
                    <a:bodyPr/>
                    <a:lstStyle/>
                    <a:p>
                      <a:pPr algn="l" fontAlgn="b"/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</a:t>
                      </a:r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mod P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2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Un-clear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zeer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heel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</a:t>
                      </a:r>
                    </a:p>
                  </a:txBody>
                  <a:tcPr marL="9525" marR="9525" marT="9525" marB="0" anchor="b"/>
                </a:tc>
              </a:tr>
              <a:tr h="549661">
                <a:tc>
                  <a:txBody>
                    <a:bodyPr/>
                    <a:lstStyle/>
                    <a:p>
                      <a:pPr algn="l" fontAlgn="b"/>
                      <a:r>
                        <a:rPr lang="nl-NL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erg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</a:t>
                      </a:r>
                      <a:endParaRPr lang="nl-NL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l-NL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1827541"/>
              </p:ext>
            </p:extLst>
          </p:nvPr>
        </p:nvGraphicFramePr>
        <p:xfrm>
          <a:off x="1475656" y="4869160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First relevant occurrence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erg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zeer</a:t>
                      </a:r>
                      <a:endParaRPr lang="nl-NL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Day(</a:t>
                      </a:r>
                      <a:r>
                        <a:rPr lang="en-US" dirty="0" err="1" smtClean="0"/>
                        <a:t>Yr;Mo</a:t>
                      </a:r>
                      <a:r>
                        <a:rPr lang="en-US" dirty="0" smtClean="0"/>
                        <a:t>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705 (1;11)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1048 (2;10)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1711 (4;8)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90740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Summary: CLARIN-NL tools</a:t>
            </a:r>
          </a:p>
          <a:p>
            <a:pPr lvl="1">
              <a:defRPr/>
            </a:pPr>
            <a:r>
              <a:rPr lang="en-US" dirty="0" smtClean="0"/>
              <a:t>Enable search for grammatical and semantic properties</a:t>
            </a:r>
          </a:p>
          <a:p>
            <a:pPr lvl="1">
              <a:defRPr/>
            </a:pPr>
            <a:r>
              <a:rPr lang="en-US" dirty="0" smtClean="0"/>
              <a:t>In small (1M) to large (700M) annotated corpora</a:t>
            </a:r>
          </a:p>
          <a:p>
            <a:pPr lvl="1">
              <a:defRPr/>
            </a:pPr>
            <a:r>
              <a:rPr lang="en-US" dirty="0" smtClean="0"/>
              <a:t>And in rich lexical databases</a:t>
            </a:r>
          </a:p>
          <a:p>
            <a:pPr lvl="1">
              <a:defRPr/>
            </a:pPr>
            <a:r>
              <a:rPr lang="en-US" dirty="0" smtClean="0"/>
              <a:t>With easy to use interfaces</a:t>
            </a:r>
          </a:p>
          <a:p>
            <a:pPr lvl="1">
              <a:defRPr/>
            </a:pPr>
            <a:r>
              <a:rPr lang="en-US" dirty="0" smtClean="0"/>
              <a:t>Provide new data gathering </a:t>
            </a:r>
            <a:r>
              <a:rPr lang="en-US" dirty="0" err="1" smtClean="0"/>
              <a:t>opportunies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that mostly did not exist  for Dutch until recently</a:t>
            </a:r>
          </a:p>
          <a:p>
            <a:pPr lvl="2">
              <a:defRPr/>
            </a:pPr>
            <a:r>
              <a:rPr lang="en-US" dirty="0" smtClean="0"/>
              <a:t>were available for specialists only until one year ago</a:t>
            </a:r>
          </a:p>
          <a:p>
            <a:pPr lvl="1"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4692789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eaLnBrk="1" hangingPunct="1">
              <a:buFontTx/>
              <a:buNone/>
            </a:pPr>
            <a:endParaRPr lang="en-US" dirty="0" smtClean="0"/>
          </a:p>
          <a:p>
            <a:pPr marL="609600" indent="-609600" algn="ctr" eaLnBrk="1" hangingPunct="1">
              <a:buFontTx/>
              <a:buNone/>
            </a:pPr>
            <a:r>
              <a:rPr lang="en-US" sz="5400" dirty="0" smtClean="0"/>
              <a:t>Thanks for your attention!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18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/>
              <a:t>DO NOT ENTER HERE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19</a:t>
            </a:fld>
            <a:endParaRPr lang="en-GB" noProof="0" dirty="0"/>
          </a:p>
        </p:txBody>
      </p:sp>
    </p:spTree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 smtClean="0"/>
              <a:t>Example Problem  (based on </a:t>
            </a:r>
            <a:r>
              <a:rPr lang="en-US" dirty="0" smtClean="0">
                <a:hlinkClick r:id="rId2"/>
              </a:rPr>
              <a:t>Odijk 2011</a:t>
            </a:r>
            <a:r>
              <a:rPr lang="en-US" dirty="0" smtClean="0"/>
              <a:t>)</a:t>
            </a:r>
          </a:p>
          <a:p>
            <a:pPr>
              <a:lnSpc>
                <a:spcPct val="80000"/>
              </a:lnSpc>
            </a:pPr>
            <a:r>
              <a:rPr lang="en-US" dirty="0" smtClean="0"/>
              <a:t>Glimpse of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in PoS-tagged Corpus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grammatical relations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Constructions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Searching for synonyms/ hyponyms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Analyzing/</a:t>
            </a:r>
            <a:r>
              <a:rPr lang="en-US" dirty="0" err="1" smtClean="0"/>
              <a:t>Visualising</a:t>
            </a:r>
            <a:r>
              <a:rPr lang="en-US" dirty="0" smtClean="0"/>
              <a:t> Word occurrence patterns in CHILDES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3942033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33400" y="914400"/>
            <a:ext cx="807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36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v. Desired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20</a:t>
            </a:fld>
            <a:endParaRPr lang="en-GB" noProof="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459439"/>
              </p:ext>
            </p:extLst>
          </p:nvPr>
        </p:nvGraphicFramePr>
        <p:xfrm>
          <a:off x="395536" y="1124744"/>
          <a:ext cx="8352927" cy="5729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4309"/>
                <a:gridCol w="2784309"/>
                <a:gridCol w="2784309"/>
              </a:tblGrid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Property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Google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What you want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String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Relation between strings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nearness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Grammatical relations, PoS</a:t>
                      </a:r>
                      <a:r>
                        <a:rPr lang="en-US" baseline="0" dirty="0" smtClean="0"/>
                        <a:t> codes</a:t>
                      </a:r>
                      <a:endParaRPr lang="nl-NL" dirty="0"/>
                    </a:p>
                  </a:txBody>
                  <a:tcPr/>
                </a:tc>
              </a:tr>
              <a:tr h="513076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 function words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/ unreliable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963164">
                <a:tc>
                  <a:txBody>
                    <a:bodyPr/>
                    <a:lstStyle/>
                    <a:p>
                      <a:r>
                        <a:rPr lang="en-US" dirty="0" smtClean="0"/>
                        <a:t>Search for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morpho</a:t>
                      </a:r>
                      <a:r>
                        <a:rPr lang="en-US" baseline="0" dirty="0" smtClean="0"/>
                        <a:t>-syntactic and syntactic properties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702040">
                <a:tc>
                  <a:txBody>
                    <a:bodyPr/>
                    <a:lstStyle/>
                    <a:p>
                      <a:r>
                        <a:rPr lang="en-US" dirty="0" smtClean="0"/>
                        <a:t>Construction search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Dutch only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unreliable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nl-NL" dirty="0"/>
                    </a:p>
                  </a:txBody>
                  <a:tcPr/>
                </a:tc>
              </a:tr>
              <a:tr h="558024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Huge (but so far there is only small (1m) or large (700m)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39423" y="805946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95330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7298346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729224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757236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24528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7215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sz="16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Suggestions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972600" cy="76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7573983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VLO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5041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370016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942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29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6954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</a:t>
            </a:fld>
            <a:endParaRPr lang="en-GB" noProof="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007150"/>
              </p:ext>
            </p:extLst>
          </p:nvPr>
        </p:nvGraphicFramePr>
        <p:xfrm>
          <a:off x="395536" y="1988839"/>
          <a:ext cx="8208912" cy="41856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0973"/>
                <a:gridCol w="1921199"/>
                <a:gridCol w="2367577"/>
                <a:gridCol w="3079163"/>
              </a:tblGrid>
              <a:tr h="696249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A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P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V</a:t>
                      </a:r>
                      <a:endParaRPr lang="nl-NL" sz="2800" dirty="0"/>
                    </a:p>
                  </a:txBody>
                  <a:tcPr/>
                </a:tc>
              </a:tr>
              <a:tr h="1218438">
                <a:tc>
                  <a:txBody>
                    <a:bodyPr/>
                    <a:lstStyle/>
                    <a:p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is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</a:t>
                      </a:r>
                      <a:r>
                        <a:rPr lang="en-US" sz="2800" dirty="0" err="1" smtClean="0"/>
                        <a:t>blij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mee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is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</a:t>
                      </a:r>
                      <a:r>
                        <a:rPr lang="en-US" sz="2800" dirty="0" err="1" smtClean="0"/>
                        <a:t>mee</a:t>
                      </a:r>
                      <a:r>
                        <a:rPr lang="en-US" sz="2800" dirty="0" smtClean="0"/>
                        <a:t> in </a:t>
                      </a:r>
                      <a:r>
                        <a:rPr lang="en-US" sz="2800" dirty="0" err="1" smtClean="0"/>
                        <a:t>haar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nopjes</a:t>
                      </a:r>
                      <a:r>
                        <a:rPr lang="en-US" sz="2800" dirty="0" smtClean="0"/>
                        <a:t> 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Zij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verheugde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zich</a:t>
                      </a:r>
                      <a:r>
                        <a:rPr lang="en-US" sz="2800" dirty="0" smtClean="0"/>
                        <a:t> </a:t>
                      </a:r>
                      <a:r>
                        <a:rPr lang="en-US" sz="2800" dirty="0" err="1" smtClean="0"/>
                        <a:t>daar</a:t>
                      </a:r>
                      <a:r>
                        <a:rPr lang="en-US" sz="2800" dirty="0" smtClean="0"/>
                        <a:t> __ over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err="1" smtClean="0"/>
                        <a:t>Zeer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Erg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  <a:endParaRPr lang="nl-NL" sz="2800" dirty="0"/>
                    </a:p>
                  </a:txBody>
                  <a:tcPr/>
                </a:tc>
              </a:tr>
              <a:tr h="70592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Heel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OK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nl-NL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*</a:t>
                      </a:r>
                      <a:endParaRPr lang="nl-NL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812360" y="1268760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 action="ppaction://hlinksldjump"/>
              </a:rPr>
              <a:t>MORE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0480371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6977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2693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5717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Corpus OpenSoNaR search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84323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OpenSonar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609343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26504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326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39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7321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Differences</a:t>
            </a:r>
          </a:p>
          <a:p>
            <a:pPr lvl="1">
              <a:defRPr/>
            </a:pPr>
            <a:r>
              <a:rPr lang="en-US" dirty="0" smtClean="0"/>
              <a:t>not </a:t>
            </a:r>
            <a:r>
              <a:rPr lang="en-US" dirty="0"/>
              <a:t>due to </a:t>
            </a:r>
            <a:r>
              <a:rPr lang="en-US" dirty="0" smtClean="0"/>
              <a:t>semantics</a:t>
            </a:r>
          </a:p>
          <a:p>
            <a:pPr lvl="1">
              <a:defRPr/>
            </a:pPr>
            <a:r>
              <a:rPr lang="en-US" dirty="0" smtClean="0"/>
              <a:t>purely </a:t>
            </a:r>
            <a:r>
              <a:rPr lang="en-US" dirty="0"/>
              <a:t>syntactic</a:t>
            </a:r>
          </a:p>
          <a:p>
            <a:pPr lvl="1">
              <a:defRPr/>
            </a:pPr>
            <a:r>
              <a:rPr lang="en-US" dirty="0" smtClean="0"/>
              <a:t>does </a:t>
            </a:r>
            <a:r>
              <a:rPr lang="en-US" dirty="0"/>
              <a:t>not follow from a general </a:t>
            </a:r>
            <a:r>
              <a:rPr lang="en-US" dirty="0" smtClean="0"/>
              <a:t>principle, </a:t>
            </a:r>
          </a:p>
          <a:p>
            <a:pPr lvl="1">
              <a:defRPr/>
            </a:pPr>
            <a:r>
              <a:rPr lang="en-US" dirty="0" smtClean="0"/>
              <a:t>so </a:t>
            </a:r>
            <a:r>
              <a:rPr lang="en-US" dirty="0"/>
              <a:t>it must be ‘learned’ by a child acquiring Dutch </a:t>
            </a:r>
            <a:r>
              <a:rPr lang="en-US" dirty="0" smtClean="0"/>
              <a:t>as a </a:t>
            </a:r>
            <a:r>
              <a:rPr lang="en-US" dirty="0"/>
              <a:t>first language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368178742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Start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40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Woordrelaties in Lassy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LASSY Simple Interface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254269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15931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3" name="Picture 2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45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GrETEL for CGN (v1.2) | Nederbooms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492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46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47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701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10319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48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pic>
        <p:nvPicPr>
          <p:cNvPr id="2" name="Picture 1" descr="Zoekresultaten Cornetto_LMF (v. 0.6) - Mozilla Firefox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89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Cornetto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49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85000" lnSpcReduction="10000"/>
          </a:bodyPr>
          <a:lstStyle/>
          <a:p>
            <a:pPr>
              <a:defRPr/>
            </a:pPr>
            <a:r>
              <a:rPr lang="en-US" dirty="0" smtClean="0"/>
              <a:t>Research Questions</a:t>
            </a:r>
          </a:p>
          <a:p>
            <a:pPr lvl="1">
              <a:defRPr/>
            </a:pPr>
            <a:r>
              <a:rPr lang="en-US" dirty="0" smtClean="0"/>
              <a:t>How can such facts be acquired (L1 acquisition)?</a:t>
            </a:r>
          </a:p>
          <a:p>
            <a:pPr lvl="1">
              <a:defRPr/>
            </a:pPr>
            <a:r>
              <a:rPr lang="en-US" dirty="0" smtClean="0"/>
              <a:t>How can child learn that </a:t>
            </a:r>
            <a:r>
              <a:rPr lang="en-US" i="1" dirty="0" err="1" smtClean="0"/>
              <a:t>zeer</a:t>
            </a:r>
            <a:r>
              <a:rPr lang="en-US" dirty="0" smtClean="0"/>
              <a:t> and </a:t>
            </a:r>
            <a:r>
              <a:rPr lang="en-US" i="1" dirty="0" smtClean="0"/>
              <a:t>heel</a:t>
            </a:r>
            <a:r>
              <a:rPr lang="en-US" dirty="0" smtClean="0"/>
              <a:t> can modify A, V, and P? </a:t>
            </a:r>
          </a:p>
          <a:p>
            <a:pPr lvl="2">
              <a:defRPr/>
            </a:pPr>
            <a:r>
              <a:rPr lang="en-US" dirty="0" smtClean="0"/>
              <a:t>Is there enough evidence for this to the child?</a:t>
            </a:r>
          </a:p>
          <a:p>
            <a:pPr lvl="1">
              <a:defRPr/>
            </a:pPr>
            <a:r>
              <a:rPr lang="en-US" dirty="0" smtClean="0"/>
              <a:t>How can a child `learn’ that </a:t>
            </a:r>
            <a:r>
              <a:rPr lang="en-US" i="1" dirty="0" smtClean="0"/>
              <a:t>heel</a:t>
            </a:r>
            <a:r>
              <a:rPr lang="en-US" dirty="0" smtClean="0"/>
              <a:t> can</a:t>
            </a:r>
            <a:r>
              <a:rPr lang="en-US" b="1" dirty="0" smtClean="0"/>
              <a:t>not</a:t>
            </a:r>
            <a:r>
              <a:rPr lang="en-US" dirty="0" smtClean="0"/>
              <a:t> modify Ps or Vs-&gt; there is no evidence for this (no negative evidence)</a:t>
            </a:r>
          </a:p>
          <a:p>
            <a:pPr lvl="2">
              <a:defRPr/>
            </a:pPr>
            <a:r>
              <a:rPr lang="en-US" dirty="0" smtClean="0"/>
              <a:t>Is there a relation between time of acquisition and modification potential?</a:t>
            </a:r>
          </a:p>
          <a:p>
            <a:pPr lvl="2">
              <a:defRPr/>
            </a:pPr>
            <a:r>
              <a:rPr lang="en-US" dirty="0" smtClean="0"/>
              <a:t>Role of indirect negative evidence?</a:t>
            </a:r>
          </a:p>
          <a:p>
            <a:r>
              <a:rPr lang="en-US" dirty="0" smtClean="0"/>
              <a:t>(and much more can be said about this)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7599123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50</a:t>
            </a:fld>
            <a:endParaRPr lang="en-GB" noProof="0" dirty="0"/>
          </a:p>
        </p:txBody>
      </p:sp>
      <p:pic>
        <p:nvPicPr>
          <p:cNvPr id="2" name="Picture 1" descr="The COAVA Project - Mozilla Firefox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7662"/>
            <a:ext cx="9144000" cy="5629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72108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COAVA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51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8442120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1600" dirty="0" smtClean="0"/>
              <a:t>Return Page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GrETEL CGN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52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4788268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r>
              <a:rPr lang="en-US" sz="2800" i="1" dirty="0" smtClean="0"/>
              <a:t>PP/A</a:t>
            </a:r>
          </a:p>
          <a:p>
            <a:pPr lvl="1"/>
            <a:r>
              <a:rPr lang="en-US" sz="2400" i="1" dirty="0" smtClean="0"/>
              <a:t>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, in </a:t>
            </a:r>
            <a:r>
              <a:rPr lang="en-US" sz="2400" i="1" dirty="0" err="1" smtClean="0"/>
              <a:t>verwachting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tegen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voor</a:t>
            </a:r>
            <a:r>
              <a:rPr lang="en-US" sz="2400" i="1" dirty="0" smtClean="0"/>
              <a:t>, </a:t>
            </a:r>
            <a:r>
              <a:rPr lang="en-US" sz="2400" i="1" dirty="0" err="1" smtClean="0"/>
              <a:t>onder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indruk</a:t>
            </a:r>
            <a:r>
              <a:rPr lang="en-US" sz="2400" i="1" dirty="0" smtClean="0"/>
              <a:t>,  </a:t>
            </a:r>
            <a:r>
              <a:rPr lang="en-US" sz="2400" i="1" dirty="0" err="1" smtClean="0"/>
              <a:t>uit</a:t>
            </a:r>
            <a:r>
              <a:rPr lang="en-US" sz="2400" i="1" dirty="0" smtClean="0"/>
              <a:t> de </a:t>
            </a:r>
            <a:r>
              <a:rPr lang="en-US" sz="2400" i="1" dirty="0" err="1" smtClean="0"/>
              <a:t>tijd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Tevreden</a:t>
            </a:r>
            <a:r>
              <a:rPr lang="en-US" sz="2400" i="1" dirty="0" smtClean="0"/>
              <a:t> met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zijn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sas</a:t>
            </a:r>
            <a:r>
              <a:rPr lang="en-US" sz="2400" i="1" dirty="0" smtClean="0"/>
              <a:t> met</a:t>
            </a:r>
          </a:p>
          <a:p>
            <a:pPr lvl="1"/>
            <a:r>
              <a:rPr lang="en-US" sz="2400" i="1" dirty="0" err="1" smtClean="0"/>
              <a:t>Zwanger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</a:t>
            </a:r>
            <a:r>
              <a:rPr lang="en-US" sz="2400" i="1" dirty="0" err="1" smtClean="0"/>
              <a:t>verwachting</a:t>
            </a:r>
            <a:endParaRPr lang="en-US" sz="2400" i="1" dirty="0" smtClean="0"/>
          </a:p>
          <a:p>
            <a:pPr lvl="1"/>
            <a:r>
              <a:rPr lang="en-US" sz="2400" i="1" dirty="0" err="1" smtClean="0"/>
              <a:t>Verward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war</a:t>
            </a:r>
          </a:p>
          <a:p>
            <a:pPr lvl="1"/>
            <a:r>
              <a:rPr lang="en-US" sz="2400" i="1" dirty="0" err="1" smtClean="0"/>
              <a:t>Modieus</a:t>
            </a:r>
            <a:r>
              <a:rPr lang="en-US" sz="2400" i="1" dirty="0" smtClean="0"/>
              <a:t> </a:t>
            </a:r>
            <a:r>
              <a:rPr lang="en-US" sz="2400" dirty="0" smtClean="0"/>
              <a:t>v.</a:t>
            </a:r>
            <a:r>
              <a:rPr lang="en-US" sz="2400" i="1" dirty="0" smtClean="0"/>
              <a:t> in de mode / in </a:t>
            </a:r>
            <a:r>
              <a:rPr lang="en-US" sz="2400" i="1" dirty="0" err="1" smtClean="0"/>
              <a:t>zwang</a:t>
            </a:r>
            <a:r>
              <a:rPr lang="en-US" sz="2400" i="1" dirty="0" smtClean="0"/>
              <a:t> </a:t>
            </a:r>
          </a:p>
          <a:p>
            <a:r>
              <a:rPr lang="en-US" sz="2800" dirty="0" smtClean="0"/>
              <a:t>English:</a:t>
            </a:r>
            <a:r>
              <a:rPr lang="en-US" sz="2800" i="1" dirty="0" smtClean="0"/>
              <a:t> very </a:t>
            </a:r>
            <a:r>
              <a:rPr lang="en-US" sz="2800" dirty="0" smtClean="0"/>
              <a:t>v.</a:t>
            </a:r>
            <a:r>
              <a:rPr lang="en-US" sz="2800" i="1" dirty="0" smtClean="0"/>
              <a:t> very much</a:t>
            </a:r>
          </a:p>
          <a:p>
            <a:r>
              <a:rPr lang="en-US" sz="2800" i="1" dirty="0" smtClean="0"/>
              <a:t>V:</a:t>
            </a:r>
          </a:p>
          <a:p>
            <a:pPr lvl="1"/>
            <a:r>
              <a:rPr lang="en-US" sz="2400" i="1" dirty="0" smtClean="0"/>
              <a:t>Worden (AP, NP, *PP) v. </a:t>
            </a:r>
            <a:r>
              <a:rPr lang="en-US" sz="2400" i="1" dirty="0" err="1" smtClean="0"/>
              <a:t>raken</a:t>
            </a:r>
            <a:r>
              <a:rPr lang="en-US" sz="2400" i="1" dirty="0" smtClean="0"/>
              <a:t> (AP, *NP, PP)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53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0298757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n-US" sz="2400" i="1" dirty="0" smtClean="0"/>
              <a:t>Heel, </a:t>
            </a:r>
            <a:r>
              <a:rPr lang="en-US" sz="2400" i="1" dirty="0" err="1" smtClean="0"/>
              <a:t>zeer</a:t>
            </a:r>
            <a:r>
              <a:rPr lang="en-US" sz="2400" i="1" dirty="0" smtClean="0"/>
              <a:t>, erg </a:t>
            </a:r>
            <a:r>
              <a:rPr lang="en-US" sz="2400" dirty="0" smtClean="0"/>
              <a:t>in children-addressed speech (Van </a:t>
            </a:r>
            <a:r>
              <a:rPr lang="en-US" sz="2400" dirty="0" err="1" smtClean="0"/>
              <a:t>Kampen</a:t>
            </a:r>
            <a:r>
              <a:rPr lang="en-US" sz="2400" dirty="0" smtClean="0"/>
              <a:t> only):</a:t>
            </a:r>
          </a:p>
          <a:p>
            <a:endParaRPr lang="en-US" sz="2400" i="1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Child-directed Speech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54</a:t>
            </a:fld>
            <a:endParaRPr lang="en-GB" noProof="0" dirty="0"/>
          </a:p>
        </p:txBody>
      </p:sp>
      <p:pic>
        <p:nvPicPr>
          <p:cNvPr id="1026" name="Picture 2" descr="C:\Temp\Temporary Internet Files\Content.IE5\9YMW10TY\MC900442134[1].pn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836712"/>
            <a:ext cx="864096" cy="858258"/>
          </a:xfrm>
          <a:prstGeom prst="rect">
            <a:avLst/>
          </a:prstGeom>
          <a:noFill/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025243"/>
              </p:ext>
            </p:extLst>
          </p:nvPr>
        </p:nvGraphicFramePr>
        <p:xfrm>
          <a:off x="1115616" y="2996952"/>
          <a:ext cx="7200800" cy="26642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5762"/>
                <a:gridCol w="931669"/>
                <a:gridCol w="945265"/>
                <a:gridCol w="928269"/>
                <a:gridCol w="914672"/>
                <a:gridCol w="815762"/>
                <a:gridCol w="815762"/>
                <a:gridCol w="1033639"/>
              </a:tblGrid>
              <a:tr h="666074">
                <a:tc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A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N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V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Mod P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Pred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Other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Unclear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smtClean="0"/>
                        <a:t>heel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421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4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smtClean="0"/>
                        <a:t>erg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37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</a:tr>
              <a:tr h="666074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zeer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33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54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</a:t>
                      </a:r>
                      <a:endParaRPr lang="nl-NL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640112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How to approach this problem</a:t>
            </a:r>
          </a:p>
          <a:p>
            <a:pPr lvl="1">
              <a:defRPr/>
            </a:pPr>
            <a:r>
              <a:rPr lang="en-US" dirty="0" smtClean="0"/>
              <a:t>Study literature, study grammars</a:t>
            </a:r>
            <a:r>
              <a:rPr lang="en-US" dirty="0"/>
              <a:t>, form and test </a:t>
            </a:r>
            <a:r>
              <a:rPr lang="en-US" dirty="0" smtClean="0"/>
              <a:t>hypotheses, </a:t>
            </a:r>
            <a:r>
              <a:rPr lang="en-US" b="1" dirty="0" smtClean="0"/>
              <a:t>look for relevant data sets</a:t>
            </a:r>
            <a:r>
              <a:rPr lang="en-US" dirty="0" smtClean="0"/>
              <a:t>, </a:t>
            </a:r>
            <a:r>
              <a:rPr lang="en-US" b="1" dirty="0" smtClean="0"/>
              <a:t>create new datasets</a:t>
            </a:r>
            <a:r>
              <a:rPr lang="en-US" dirty="0" smtClean="0"/>
              <a:t>, </a:t>
            </a:r>
            <a:r>
              <a:rPr lang="en-US" b="1" dirty="0" smtClean="0"/>
              <a:t>enrich data with annotations</a:t>
            </a:r>
            <a:r>
              <a:rPr lang="en-US" dirty="0" smtClean="0"/>
              <a:t>, </a:t>
            </a:r>
            <a:r>
              <a:rPr lang="en-US" b="1" dirty="0" smtClean="0"/>
              <a:t>search in and through datasets</a:t>
            </a:r>
            <a:r>
              <a:rPr lang="en-US" dirty="0" smtClean="0"/>
              <a:t>, </a:t>
            </a:r>
            <a:r>
              <a:rPr lang="en-US" b="1" dirty="0" smtClean="0"/>
              <a:t>analyze data and visualize analysis results</a:t>
            </a:r>
            <a:r>
              <a:rPr lang="en-US" dirty="0" smtClean="0"/>
              <a:t>, design and carry out experiments, design and do simulations, ….</a:t>
            </a:r>
          </a:p>
          <a:p>
            <a:pPr lvl="1">
              <a:defRPr/>
            </a:pPr>
            <a:r>
              <a:rPr lang="en-US" dirty="0" smtClean="0"/>
              <a:t>Focus here: searching relevant data easily in large resources using (components of ) the CLARIN infrastructure</a:t>
            </a:r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292821646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Google is </a:t>
            </a:r>
            <a:r>
              <a:rPr lang="en-US" dirty="0" smtClean="0">
                <a:hlinkClick r:id="rId2" action="ppaction://hlinksldjump"/>
              </a:rPr>
              <a:t>no good </a:t>
            </a:r>
            <a:r>
              <a:rPr lang="en-US" dirty="0" smtClean="0"/>
              <a:t>for this! </a:t>
            </a:r>
          </a:p>
          <a:p>
            <a:pPr lvl="1">
              <a:defRPr/>
            </a:pPr>
            <a:r>
              <a:rPr lang="en-US" dirty="0" smtClean="0"/>
              <a:t>Because you need (inter alia) grammatical information</a:t>
            </a:r>
          </a:p>
          <a:p>
            <a:pPr lvl="1">
              <a:defRPr/>
            </a:pPr>
            <a:r>
              <a:rPr lang="en-US" dirty="0" smtClean="0"/>
              <a:t>Because (as any decent word) the relevant words are highly ambiguous (syntax and semantics):</a:t>
            </a:r>
          </a:p>
          <a:p>
            <a:pPr lvl="2">
              <a:lnSpc>
                <a:spcPct val="90000"/>
              </a:lnSpc>
            </a:pPr>
            <a:r>
              <a:rPr lang="en-US" altLang="nl-NL" dirty="0"/>
              <a:t>Erg (4x)= noun(de) ‘erg’; noun(het)’evil’, </a:t>
            </a:r>
            <a:r>
              <a:rPr lang="en-US" altLang="nl-NL" dirty="0" err="1"/>
              <a:t>adj+adv</a:t>
            </a:r>
            <a:r>
              <a:rPr lang="en-US" altLang="nl-NL" dirty="0"/>
              <a:t> ‘unpleasant’, </a:t>
            </a:r>
            <a:r>
              <a:rPr lang="en-US" altLang="nl-NL" dirty="0" err="1"/>
              <a:t>adv</a:t>
            </a:r>
            <a:r>
              <a:rPr lang="en-US" altLang="nl-NL" dirty="0"/>
              <a:t> ’very’</a:t>
            </a:r>
          </a:p>
          <a:p>
            <a:pPr lvl="2">
              <a:lnSpc>
                <a:spcPct val="90000"/>
              </a:lnSpc>
            </a:pPr>
            <a:r>
              <a:rPr lang="en-US" altLang="nl-NL" dirty="0" err="1"/>
              <a:t>Zeer</a:t>
            </a:r>
            <a:r>
              <a:rPr lang="en-US" altLang="nl-NL" dirty="0"/>
              <a:t> (3x)= noun ‘pain’; </a:t>
            </a:r>
            <a:r>
              <a:rPr lang="en-US" altLang="nl-NL" dirty="0" err="1"/>
              <a:t>adj</a:t>
            </a:r>
            <a:r>
              <a:rPr lang="en-US" altLang="nl-NL" dirty="0"/>
              <a:t> ‘painful’; </a:t>
            </a:r>
            <a:r>
              <a:rPr lang="en-US" altLang="nl-NL" dirty="0" err="1"/>
              <a:t>adv</a:t>
            </a:r>
            <a:r>
              <a:rPr lang="en-US" altLang="nl-NL" dirty="0"/>
              <a:t> ‘very’</a:t>
            </a:r>
          </a:p>
          <a:p>
            <a:pPr lvl="2">
              <a:lnSpc>
                <a:spcPct val="90000"/>
              </a:lnSpc>
            </a:pPr>
            <a:r>
              <a:rPr lang="en-US" altLang="nl-NL" dirty="0"/>
              <a:t>Heel </a:t>
            </a:r>
            <a:r>
              <a:rPr lang="en-US" altLang="nl-NL" dirty="0" smtClean="0"/>
              <a:t>(4x</a:t>
            </a:r>
            <a:r>
              <a:rPr lang="en-US" altLang="nl-NL" dirty="0"/>
              <a:t>) = </a:t>
            </a:r>
            <a:r>
              <a:rPr lang="en-US" altLang="nl-NL" dirty="0" err="1"/>
              <a:t>adj</a:t>
            </a:r>
            <a:r>
              <a:rPr lang="en-US" altLang="nl-NL" dirty="0"/>
              <a:t> ‘whole</a:t>
            </a:r>
            <a:r>
              <a:rPr lang="en-US" altLang="nl-NL" dirty="0" smtClean="0"/>
              <a:t>’; </a:t>
            </a:r>
            <a:r>
              <a:rPr lang="en-US" altLang="nl-NL" dirty="0" err="1" smtClean="0"/>
              <a:t>adj</a:t>
            </a:r>
            <a:r>
              <a:rPr lang="en-US" altLang="nl-NL" dirty="0" smtClean="0"/>
              <a:t> `big’; </a:t>
            </a:r>
            <a:r>
              <a:rPr lang="en-US" altLang="nl-NL" dirty="0" err="1"/>
              <a:t>verbform</a:t>
            </a:r>
            <a:r>
              <a:rPr lang="en-US" altLang="nl-NL" dirty="0"/>
              <a:t> ‘heal’; </a:t>
            </a:r>
            <a:r>
              <a:rPr lang="en-US" altLang="nl-NL" dirty="0" err="1"/>
              <a:t>adv</a:t>
            </a:r>
            <a:r>
              <a:rPr lang="en-US" altLang="nl-NL" dirty="0"/>
              <a:t> ‘</a:t>
            </a:r>
            <a:r>
              <a:rPr lang="en-US" altLang="nl-NL" dirty="0" smtClean="0"/>
              <a:t>very</a:t>
            </a:r>
          </a:p>
          <a:p>
            <a:pPr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39844074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Are the basic facts correct?</a:t>
            </a:r>
          </a:p>
          <a:p>
            <a:pPr>
              <a:defRPr/>
            </a:pPr>
            <a:r>
              <a:rPr lang="en-US" dirty="0" smtClean="0"/>
              <a:t>Search with </a:t>
            </a:r>
            <a:r>
              <a:rPr lang="en-US" dirty="0" smtClean="0">
                <a:hlinkClick r:id="rId2"/>
              </a:rPr>
              <a:t>OpenSONAR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Search in PoS-tagged corpus SONAR-500</a:t>
            </a:r>
          </a:p>
          <a:p>
            <a:pPr lvl="1">
              <a:defRPr/>
            </a:pPr>
            <a:r>
              <a:rPr lang="en-US" dirty="0" smtClean="0"/>
              <a:t>reduces problem with ambiguities </a:t>
            </a:r>
          </a:p>
          <a:p>
            <a:pPr lvl="1">
              <a:defRPr/>
            </a:pPr>
            <a:r>
              <a:rPr lang="en-US" dirty="0" smtClean="0"/>
              <a:t>Sneak preview </a:t>
            </a:r>
          </a:p>
          <a:p>
            <a:pPr>
              <a:defRPr/>
            </a:pPr>
            <a:r>
              <a:rPr lang="en-US" dirty="0" smtClean="0">
                <a:hlinkClick r:id="rId3" action="ppaction://hlinksldjump"/>
              </a:rPr>
              <a:t>Demo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59947479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Conclusions after analysis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does occur with certain adverbially used PPs</a:t>
            </a:r>
          </a:p>
          <a:p>
            <a:pPr lvl="2">
              <a:defRPr/>
            </a:pPr>
            <a:r>
              <a:rPr lang="en-US" i="1" dirty="0" smtClean="0"/>
              <a:t>Heel in het begin, heel </a:t>
            </a:r>
            <a:r>
              <a:rPr lang="en-US" i="1" dirty="0" err="1" smtClean="0"/>
              <a:t>af</a:t>
            </a:r>
            <a:r>
              <a:rPr lang="en-US" i="1" dirty="0" smtClean="0"/>
              <a:t> en toe, heel in het </a:t>
            </a:r>
            <a:r>
              <a:rPr lang="en-US" i="1" dirty="0" err="1" smtClean="0"/>
              <a:t>bijzonder</a:t>
            </a:r>
            <a:r>
              <a:rPr lang="en-US" i="1" dirty="0" smtClean="0"/>
              <a:t>, heel in het </a:t>
            </a:r>
            <a:r>
              <a:rPr lang="en-US" i="1" dirty="0" err="1" smtClean="0"/>
              <a:t>kort</a:t>
            </a:r>
            <a:r>
              <a:rPr lang="en-US" i="1" dirty="0" smtClean="0"/>
              <a:t>, heel op het </a:t>
            </a:r>
            <a:r>
              <a:rPr lang="en-US" i="1" dirty="0" err="1" smtClean="0"/>
              <a:t>laatst</a:t>
            </a:r>
            <a:r>
              <a:rPr lang="en-US" i="1" dirty="0" smtClean="0"/>
              <a:t>, heel in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</a:t>
            </a:r>
            <a:r>
              <a:rPr lang="en-US" i="1" dirty="0" err="1" smtClean="0"/>
              <a:t>uit</a:t>
            </a:r>
            <a:r>
              <a:rPr lang="en-US" i="1" dirty="0" smtClean="0"/>
              <a:t> de </a:t>
            </a:r>
            <a:r>
              <a:rPr lang="en-US" i="1" dirty="0" err="1" smtClean="0"/>
              <a:t>verte</a:t>
            </a:r>
            <a:r>
              <a:rPr lang="en-US" i="1" dirty="0" smtClean="0"/>
              <a:t>, heel in het </a:t>
            </a:r>
            <a:r>
              <a:rPr lang="en-US" i="1" dirty="0" err="1" smtClean="0"/>
              <a:t>algemeen</a:t>
            </a:r>
            <a:r>
              <a:rPr lang="en-US" dirty="0" smtClean="0"/>
              <a:t>, </a:t>
            </a:r>
          </a:p>
          <a:p>
            <a:pPr lvl="2">
              <a:defRPr/>
            </a:pPr>
            <a:r>
              <a:rPr lang="en-US" i="1" dirty="0" err="1"/>
              <a:t>D</a:t>
            </a:r>
            <a:r>
              <a:rPr lang="en-US" i="1" dirty="0" err="1" smtClean="0"/>
              <a:t>at</a:t>
            </a:r>
            <a:r>
              <a:rPr lang="en-US" i="1" dirty="0" smtClean="0"/>
              <a:t> </a:t>
            </a:r>
            <a:r>
              <a:rPr lang="en-US" i="1" dirty="0" err="1" smtClean="0"/>
              <a:t>ligt</a:t>
            </a:r>
            <a:r>
              <a:rPr lang="en-US" i="1" dirty="0" smtClean="0"/>
              <a:t> hem heel </a:t>
            </a:r>
            <a:r>
              <a:rPr lang="en-US" i="1" dirty="0" err="1" smtClean="0"/>
              <a:t>na</a:t>
            </a:r>
            <a:r>
              <a:rPr lang="en-US" i="1" dirty="0" smtClean="0"/>
              <a:t> </a:t>
            </a:r>
            <a:r>
              <a:rPr lang="en-US" i="1" dirty="0" err="1" smtClean="0"/>
              <a:t>aan</a:t>
            </a:r>
            <a:r>
              <a:rPr lang="en-US" i="1" dirty="0" smtClean="0"/>
              <a:t> het hart</a:t>
            </a:r>
          </a:p>
          <a:p>
            <a:pPr lvl="1">
              <a:defRPr/>
            </a:pPr>
            <a:r>
              <a:rPr lang="en-US" i="1" dirty="0" smtClean="0"/>
              <a:t>Heel</a:t>
            </a:r>
            <a:r>
              <a:rPr lang="en-US" dirty="0" smtClean="0"/>
              <a:t> does occur with predicative PPs (but I find them ill-formed)</a:t>
            </a:r>
          </a:p>
          <a:p>
            <a:pPr lvl="2">
              <a:defRPr/>
            </a:pPr>
            <a:r>
              <a:rPr lang="nl-NL" i="1" dirty="0"/>
              <a:t>buiten zijn verwachting, </a:t>
            </a:r>
            <a:r>
              <a:rPr lang="nl-NL" i="1" dirty="0" smtClean="0"/>
              <a:t>in </a:t>
            </a:r>
            <a:r>
              <a:rPr lang="nl-NL" i="1" dirty="0"/>
              <a:t>de mode, in de vakantiestemming, in het zwart, in </a:t>
            </a:r>
            <a:r>
              <a:rPr lang="nl-NL" i="1" dirty="0" smtClean="0"/>
              <a:t>orde</a:t>
            </a:r>
          </a:p>
          <a:p>
            <a:pPr lvl="1">
              <a:defRPr/>
            </a:pPr>
            <a:r>
              <a:rPr lang="en-US" dirty="0" smtClean="0"/>
              <a:t>Maybe </a:t>
            </a:r>
            <a:r>
              <a:rPr lang="en-US" i="1" dirty="0" smtClean="0"/>
              <a:t>heel</a:t>
            </a:r>
            <a:r>
              <a:rPr lang="en-US" dirty="0" smtClean="0"/>
              <a:t> is used as </a:t>
            </a:r>
            <a:r>
              <a:rPr lang="en-US" i="1" dirty="0" err="1" smtClean="0"/>
              <a:t>geheel</a:t>
            </a:r>
            <a:r>
              <a:rPr lang="en-US" dirty="0" smtClean="0"/>
              <a:t> by some people</a:t>
            </a:r>
            <a:endParaRPr lang="nl-NL" dirty="0"/>
          </a:p>
          <a:p>
            <a:pPr lvl="2">
              <a:defRPr/>
            </a:pPr>
            <a:endParaRPr lang="en-US" dirty="0"/>
          </a:p>
          <a:p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CLARIN Infrastructure</a:t>
            </a:r>
            <a:br>
              <a:rPr lang="en-US" dirty="0" smtClean="0"/>
            </a:br>
            <a:r>
              <a:rPr lang="en-US" dirty="0" smtClean="0"/>
              <a:t>Tools: Illustration</a:t>
            </a:r>
            <a:endParaRPr lang="en-US" sz="24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82A95-483B-44A2-A89B-DDCD8512B9EB}" type="slidenum">
              <a:rPr lang="en-GB" noProof="0" smtClean="0"/>
              <a:pPr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1313215"/>
      </p:ext>
    </p:extLst>
  </p:cSld>
  <p:clrMapOvr>
    <a:masterClrMapping/>
  </p:clrMapOvr>
  <p:transition spd="slow" advClick="0" advTm="2000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dijk LREC  2012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635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Odijk LREC  2012</Template>
  <TotalTime>40318</TotalTime>
  <Words>1247</Words>
  <Application>Microsoft Office PowerPoint</Application>
  <PresentationFormat>On-screen Show (4:3)</PresentationFormat>
  <Paragraphs>354</Paragraphs>
  <Slides>54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Odijk LREC  2012</vt:lpstr>
      <vt:lpstr>CLARIN for Linguists Search Illustration 1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CLARIN Infrastructure Tools: Illustration</vt:lpstr>
      <vt:lpstr>PowerPoint Presentation</vt:lpstr>
      <vt:lpstr>PowerPoint Presentation</vt:lpstr>
      <vt:lpstr>Google v. Desired</vt:lpstr>
      <vt:lpstr>Improvement Suggestions</vt:lpstr>
      <vt:lpstr>Improvement Suggestions</vt:lpstr>
      <vt:lpstr>Improvement Suggestions</vt:lpstr>
      <vt:lpstr>Improvement Suggestions</vt:lpstr>
      <vt:lpstr>Improvement Suggestions</vt:lpstr>
      <vt:lpstr>VLO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OpenSonar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LASSY Simple Interface</vt:lpstr>
      <vt:lpstr>GrETEL CGN</vt:lpstr>
      <vt:lpstr>GrETEL CGN</vt:lpstr>
      <vt:lpstr>GrETEL CGN</vt:lpstr>
      <vt:lpstr>GrETEL CGN</vt:lpstr>
      <vt:lpstr>GrETEL CGN</vt:lpstr>
      <vt:lpstr>Cornetto</vt:lpstr>
      <vt:lpstr>Cornetto</vt:lpstr>
      <vt:lpstr>Cornetto</vt:lpstr>
      <vt:lpstr>COAVA</vt:lpstr>
      <vt:lpstr>COAVA</vt:lpstr>
      <vt:lpstr>GrETEL CGN</vt:lpstr>
      <vt:lpstr>Other Examples</vt:lpstr>
      <vt:lpstr>Child-directed Speech</vt:lpstr>
    </vt:vector>
  </TitlesOfParts>
  <Company>Universiteits Utrecht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Odijk, J. (Jan)</dc:creator>
  <cp:lastModifiedBy>USER</cp:lastModifiedBy>
  <cp:revision>538</cp:revision>
  <dcterms:created xsi:type="dcterms:W3CDTF">2012-05-14T07:52:03Z</dcterms:created>
  <dcterms:modified xsi:type="dcterms:W3CDTF">2014-06-22T20:53:56Z</dcterms:modified>
</cp:coreProperties>
</file>