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5"/>
  </p:notesMasterIdLst>
  <p:sldIdLst>
    <p:sldId id="257" r:id="rId3"/>
    <p:sldId id="292" r:id="rId4"/>
    <p:sldId id="298" r:id="rId5"/>
    <p:sldId id="299" r:id="rId6"/>
    <p:sldId id="301" r:id="rId7"/>
    <p:sldId id="314" r:id="rId8"/>
    <p:sldId id="309" r:id="rId9"/>
    <p:sldId id="311" r:id="rId10"/>
    <p:sldId id="310" r:id="rId11"/>
    <p:sldId id="312" r:id="rId12"/>
    <p:sldId id="300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33"/>
    <a:srgbClr val="996600"/>
    <a:srgbClr val="0033FF"/>
    <a:srgbClr val="0099FF"/>
    <a:srgbClr val="00CCFF"/>
    <a:srgbClr val="990033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56" y="-11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39C3BF-9A5F-D14D-AFB9-B1AE240A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6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96194-7CBB-8C48-B510-5B47C02B51AE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A7986-D946-984C-807D-D591C75C4120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AchtergrondEngels.psd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AchtervervolgEngels.psd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rc.kemps.snijders@meertens.knaw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arc.kemps.snijders@meertens.knaw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knaw.nl/portal/en/publications/gaps-and-dummies(08e06ff1-9726-47e8-ae07-40ca5040cc32).html" TargetMode="External"/><Relationship Id="rId4" Type="http://schemas.openxmlformats.org/officeDocument/2006/relationships/hyperlink" Target="https://pure.knaw.nl/portal/en/persons/hj-bennis(ee3f4d93-fd18-49de-a5b9-4958d28e916f).html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47528"/>
            <a:ext cx="77724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dirty="0" smtClean="0">
                <a:solidFill>
                  <a:srgbClr val="7F0000"/>
                </a:solidFill>
              </a:rPr>
              <a:t>MTAS</a:t>
            </a:r>
            <a:br>
              <a:rPr lang="en-US" sz="2800" dirty="0" smtClean="0">
                <a:solidFill>
                  <a:srgbClr val="7F0000"/>
                </a:solidFill>
              </a:rPr>
            </a:br>
            <a:r>
              <a:rPr lang="en-US" sz="2800" dirty="0" smtClean="0">
                <a:solidFill>
                  <a:srgbClr val="7F0000"/>
                </a:solidFill>
              </a:rPr>
              <a:t>Multi Tier Annotation Search</a:t>
            </a:r>
            <a:br>
              <a:rPr lang="en-US" sz="2800" dirty="0" smtClean="0">
                <a:solidFill>
                  <a:srgbClr val="7F0000"/>
                </a:solidFill>
              </a:rPr>
            </a:br>
            <a:endParaRPr lang="en-US" sz="2800" dirty="0">
              <a:solidFill>
                <a:srgbClr val="7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038600"/>
            <a:ext cx="7772400" cy="838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FontTx/>
              <a:buNone/>
            </a:pPr>
            <a:r>
              <a:rPr lang="en-US" sz="1600" dirty="0" smtClean="0"/>
              <a:t>Marc Kemps-</a:t>
            </a:r>
            <a:r>
              <a:rPr lang="en-US" sz="1600" dirty="0" err="1" smtClean="0"/>
              <a:t>Snijders</a:t>
            </a:r>
            <a:endParaRPr lang="en-US" sz="1600" dirty="0" smtClean="0"/>
          </a:p>
          <a:p>
            <a:pPr algn="r" eaLnBrk="1" hangingPunct="1">
              <a:buFontTx/>
              <a:buNone/>
            </a:pPr>
            <a:r>
              <a:rPr lang="en-US" sz="1600" dirty="0" smtClean="0">
                <a:hlinkClick r:id="rId3"/>
              </a:rPr>
              <a:t>Marc.kemps.snijders@meertens.knaw.nl</a:t>
            </a:r>
            <a:endParaRPr lang="en-US" sz="1600" dirty="0" smtClean="0"/>
          </a:p>
          <a:p>
            <a:pPr algn="r" eaLnBrk="1" hangingPunct="1">
              <a:buFontTx/>
              <a:buNone/>
            </a:pPr>
            <a:r>
              <a:rPr lang="en-US" sz="1600" dirty="0" err="1" smtClean="0"/>
              <a:t>Morfosyntactisch</a:t>
            </a:r>
            <a:r>
              <a:rPr lang="en-US" sz="1600" dirty="0" smtClean="0"/>
              <a:t> </a:t>
            </a:r>
            <a:r>
              <a:rPr lang="en-US" sz="1600" dirty="0" err="1" smtClean="0"/>
              <a:t>verrijken</a:t>
            </a:r>
            <a:r>
              <a:rPr lang="en-US" sz="1600" dirty="0" smtClean="0"/>
              <a:t> van </a:t>
            </a:r>
            <a:r>
              <a:rPr lang="en-US" sz="1600" dirty="0" err="1" smtClean="0"/>
              <a:t>historische</a:t>
            </a:r>
            <a:r>
              <a:rPr lang="en-US" sz="1600" dirty="0" smtClean="0"/>
              <a:t> </a:t>
            </a:r>
            <a:r>
              <a:rPr lang="en-US" sz="1600" dirty="0" err="1" smtClean="0"/>
              <a:t>teksten</a:t>
            </a:r>
            <a:endParaRPr lang="en-US" sz="1600" dirty="0" smtClean="0"/>
          </a:p>
          <a:p>
            <a:pPr algn="r" eaLnBrk="1" hangingPunct="1">
              <a:buFontTx/>
              <a:buNone/>
            </a:pPr>
            <a:r>
              <a:rPr lang="en-US" sz="1600" dirty="0" smtClean="0"/>
              <a:t>Utrecht</a:t>
            </a:r>
          </a:p>
          <a:p>
            <a:pPr algn="r" eaLnBrk="1" hangingPunct="1">
              <a:buFontTx/>
              <a:buNone/>
            </a:pPr>
            <a:r>
              <a:rPr lang="en-US" sz="1600" dirty="0" smtClean="0"/>
              <a:t>16 </a:t>
            </a:r>
            <a:r>
              <a:rPr lang="en-US" sz="1600" dirty="0" err="1" smtClean="0"/>
              <a:t>november</a:t>
            </a:r>
            <a:r>
              <a:rPr lang="en-US" sz="1600" dirty="0" smtClean="0"/>
              <a:t> 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3.2.3 Locative '</a:t>
            </a:r>
            <a:r>
              <a:rPr lang="en-US" sz="2400" b="1" i="1" dirty="0" err="1" smtClean="0"/>
              <a:t>er</a:t>
            </a:r>
            <a:r>
              <a:rPr lang="en-US" sz="2400" b="1" i="1" dirty="0"/>
              <a:t>’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i="1" dirty="0" smtClean="0"/>
              <a:t>It can optionally be added to sentences which allow a locative phrase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b="1" i="1" dirty="0" err="1" smtClean="0"/>
              <a:t>Voorbeelden</a:t>
            </a:r>
            <a:r>
              <a:rPr lang="en-US" sz="1800" b="1" i="1" dirty="0" smtClean="0"/>
              <a:t>:</a:t>
            </a:r>
          </a:p>
          <a:p>
            <a:r>
              <a:rPr lang="en-US" sz="2400" dirty="0" smtClean="0"/>
              <a:t>Jan </a:t>
            </a:r>
            <a:r>
              <a:rPr lang="en-US" sz="2400" dirty="0" err="1" smtClean="0"/>
              <a:t>koopt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boek</a:t>
            </a:r>
            <a:endParaRPr lang="en-US" sz="2400" dirty="0" smtClean="0"/>
          </a:p>
          <a:p>
            <a:r>
              <a:rPr lang="en-US" sz="2400" dirty="0" smtClean="0"/>
              <a:t>Jan </a:t>
            </a:r>
            <a:r>
              <a:rPr lang="en-US" sz="2400" dirty="0" err="1" smtClean="0"/>
              <a:t>woont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nog</a:t>
            </a:r>
            <a:r>
              <a:rPr lang="en-US" sz="2400" dirty="0" smtClean="0"/>
              <a:t> maar </a:t>
            </a:r>
            <a:r>
              <a:rPr lang="en-US" sz="2400" dirty="0" err="1" smtClean="0"/>
              <a:t>kort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en-US" sz="3600" i="1" dirty="0" smtClean="0"/>
              <a:t>The Adverbial pronoun ‘</a:t>
            </a:r>
            <a:r>
              <a:rPr lang="en-US" sz="3600" i="1" dirty="0" err="1" smtClean="0"/>
              <a:t>er</a:t>
            </a:r>
            <a:r>
              <a:rPr lang="en-US" sz="3600" i="1" dirty="0" smtClean="0"/>
              <a:t>’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147900"/>
            <a:ext cx="33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[lemma="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wonen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"][lemma="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"]"</a:t>
            </a:r>
          </a:p>
        </p:txBody>
      </p:sp>
      <p:pic>
        <p:nvPicPr>
          <p:cNvPr id="5" name="Picture 4" descr="Schermafbeelding 2015-11-13 om 10.5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2" y="1"/>
            <a:ext cx="1157036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3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2050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Groeperingen</a:t>
            </a:r>
            <a:r>
              <a:rPr lang="en-US" sz="2400" dirty="0" smtClean="0"/>
              <a:t> over </a:t>
            </a:r>
            <a:r>
              <a:rPr lang="en-US" sz="2400" dirty="0" err="1" smtClean="0"/>
              <a:t>zoekresultaten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 err="1" smtClean="0"/>
              <a:t>gewenste</a:t>
            </a:r>
            <a:r>
              <a:rPr lang="en-US" sz="2400" dirty="0" smtClean="0"/>
              <a:t> </a:t>
            </a:r>
            <a:r>
              <a:rPr lang="en-US" sz="2400" dirty="0" err="1" smtClean="0"/>
              <a:t>groeperingen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afgestemd</a:t>
            </a:r>
            <a:r>
              <a:rPr lang="en-US" sz="2400" dirty="0" smtClean="0"/>
              <a:t> met </a:t>
            </a:r>
            <a:r>
              <a:rPr lang="en-US" sz="2400" dirty="0" err="1" smtClean="0"/>
              <a:t>gebruikersgemeenschap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Toepassing</a:t>
            </a:r>
            <a:r>
              <a:rPr lang="en-US" sz="2400" dirty="0" smtClean="0"/>
              <a:t> op </a:t>
            </a:r>
            <a:r>
              <a:rPr lang="en-US" sz="2400" dirty="0" err="1" smtClean="0"/>
              <a:t>andersoortige</a:t>
            </a:r>
            <a:r>
              <a:rPr lang="en-US" sz="2400" dirty="0" smtClean="0"/>
              <a:t> corpora/</a:t>
            </a:r>
            <a:r>
              <a:rPr lang="en-US" sz="2400" dirty="0" err="1" smtClean="0"/>
              <a:t>formaten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i="1" dirty="0" smtClean="0"/>
              <a:t>(CRM, </a:t>
            </a:r>
            <a:r>
              <a:rPr lang="en-US" sz="1800" i="1" dirty="0" err="1" smtClean="0"/>
              <a:t>Mand</a:t>
            </a:r>
            <a:r>
              <a:rPr lang="en-US" sz="1800" i="1" dirty="0" smtClean="0"/>
              <a:t>, Sand, DIDD)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Uitbreiding</a:t>
            </a:r>
            <a:r>
              <a:rPr lang="en-US" sz="2400" dirty="0" smtClean="0"/>
              <a:t> query support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verdere</a:t>
            </a:r>
            <a:r>
              <a:rPr lang="en-US" sz="2400" dirty="0" smtClean="0"/>
              <a:t> </a:t>
            </a:r>
            <a:r>
              <a:rPr lang="en-US" sz="2400" dirty="0" err="1" smtClean="0"/>
              <a:t>annotatielagen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Syntactische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structuren</a:t>
            </a:r>
            <a:r>
              <a:rPr lang="en-US" sz="2400" dirty="0" smtClean="0"/>
              <a:t>, </a:t>
            </a:r>
            <a:r>
              <a:rPr lang="en-US" sz="2400" dirty="0" err="1" smtClean="0"/>
              <a:t>andersoortige</a:t>
            </a:r>
            <a:r>
              <a:rPr lang="en-US" sz="2400" dirty="0" smtClean="0"/>
              <a:t> </a:t>
            </a:r>
            <a:r>
              <a:rPr lang="en-US" sz="2400" dirty="0" err="1" smtClean="0"/>
              <a:t>annotaties</a:t>
            </a:r>
            <a:r>
              <a:rPr lang="en-US" sz="2400" dirty="0" smtClean="0"/>
              <a:t> 	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Alpino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Inpolder</a:t>
            </a:r>
            <a:r>
              <a:rPr lang="en-US" sz="1800" i="1" dirty="0" smtClean="0"/>
              <a:t>, Embodied </a:t>
            </a:r>
            <a:r>
              <a:rPr lang="en-US" sz="1800" i="1" dirty="0"/>
              <a:t>E</a:t>
            </a:r>
            <a:r>
              <a:rPr lang="en-US" sz="1800" i="1" dirty="0" smtClean="0"/>
              <a:t>motions data?)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MTAS </a:t>
            </a:r>
            <a:r>
              <a:rPr lang="en-US" dirty="0" err="1" smtClean="0"/>
              <a:t>uitbreidingen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6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514600"/>
            <a:ext cx="6324600" cy="3581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Dank u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uw</a:t>
            </a:r>
            <a:r>
              <a:rPr lang="en-US" sz="2000" dirty="0" smtClean="0"/>
              <a:t> </a:t>
            </a:r>
            <a:r>
              <a:rPr lang="en-US" sz="2000" dirty="0" err="1" smtClean="0"/>
              <a:t>aandacht</a:t>
            </a:r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4038600"/>
            <a:ext cx="7772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Kemps-Snijders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Marc.kemps.snijders@meertens.knaw.nl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CLARIAH WP3 Kickoff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Amsterdam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30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MTAS </a:t>
            </a:r>
            <a:r>
              <a:rPr lang="en-US" dirty="0" err="1" smtClean="0"/>
              <a:t>achtergrond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3284984"/>
            <a:ext cx="7848872" cy="2692895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 err="1" smtClean="0"/>
              <a:t>Secundaire</a:t>
            </a:r>
            <a:r>
              <a:rPr lang="en-US" sz="2400" b="1" dirty="0" smtClean="0"/>
              <a:t> criteria</a:t>
            </a:r>
          </a:p>
          <a:p>
            <a:r>
              <a:rPr lang="en-US" sz="2400" dirty="0" err="1"/>
              <a:t>M</a:t>
            </a:r>
            <a:r>
              <a:rPr lang="en-US" sz="2400" dirty="0" err="1" smtClean="0"/>
              <a:t>ogelijkheid</a:t>
            </a:r>
            <a:r>
              <a:rPr lang="en-US" sz="2400" dirty="0" smtClean="0"/>
              <a:t> tot </a:t>
            </a:r>
            <a:r>
              <a:rPr lang="en-US" sz="2400" dirty="0" err="1" smtClean="0"/>
              <a:t>integratie</a:t>
            </a:r>
            <a:r>
              <a:rPr lang="en-US" sz="2400" dirty="0" smtClean="0"/>
              <a:t> </a:t>
            </a:r>
            <a:r>
              <a:rPr lang="en-US" sz="2400" dirty="0" err="1" smtClean="0"/>
              <a:t>binnen</a:t>
            </a:r>
            <a:r>
              <a:rPr lang="en-US" sz="2400" dirty="0" smtClean="0"/>
              <a:t> </a:t>
            </a:r>
            <a:r>
              <a:rPr lang="en-US" sz="2400" dirty="0" err="1" smtClean="0"/>
              <a:t>Nederlab</a:t>
            </a:r>
            <a:r>
              <a:rPr lang="en-US" sz="2400" dirty="0" smtClean="0"/>
              <a:t> en </a:t>
            </a:r>
            <a:r>
              <a:rPr lang="en-US" sz="2400" dirty="0" err="1" smtClean="0"/>
              <a:t>Nederlab</a:t>
            </a:r>
            <a:r>
              <a:rPr lang="en-US" sz="2400" dirty="0" smtClean="0"/>
              <a:t> </a:t>
            </a:r>
            <a:r>
              <a:rPr lang="en-US" sz="2400" dirty="0" err="1" smtClean="0"/>
              <a:t>werkprocessen</a:t>
            </a:r>
            <a:endParaRPr lang="en-US" sz="2400" dirty="0"/>
          </a:p>
          <a:p>
            <a:r>
              <a:rPr lang="en-US" sz="2400" dirty="0" err="1" smtClean="0"/>
              <a:t>Opname</a:t>
            </a:r>
            <a:r>
              <a:rPr lang="en-US" sz="2400" dirty="0" smtClean="0"/>
              <a:t> </a:t>
            </a:r>
            <a:r>
              <a:rPr lang="en-US" sz="2400" dirty="0" err="1" smtClean="0"/>
              <a:t>verschillende</a:t>
            </a:r>
            <a:r>
              <a:rPr lang="en-US" sz="2400" dirty="0" smtClean="0"/>
              <a:t> </a:t>
            </a:r>
            <a:r>
              <a:rPr lang="en-US" sz="2400" dirty="0" err="1" smtClean="0"/>
              <a:t>brontypen</a:t>
            </a:r>
            <a:endParaRPr lang="en-US" sz="2400" dirty="0" smtClean="0"/>
          </a:p>
          <a:p>
            <a:pPr lvl="1"/>
            <a:r>
              <a:rPr lang="en-US" sz="1800" i="1" dirty="0" err="1" smtClean="0"/>
              <a:t>FoLiA</a:t>
            </a:r>
            <a:endParaRPr lang="en-US" sz="1800" i="1" dirty="0" smtClean="0"/>
          </a:p>
          <a:p>
            <a:pPr lvl="1"/>
            <a:r>
              <a:rPr lang="en-US" sz="1800" i="1" dirty="0" smtClean="0"/>
              <a:t>MIMORE </a:t>
            </a:r>
            <a:r>
              <a:rPr lang="en-US" sz="1800" i="1" dirty="0" err="1" smtClean="0"/>
              <a:t>bronnen</a:t>
            </a:r>
            <a:r>
              <a:rPr lang="en-US" sz="1800" i="1" dirty="0" smtClean="0"/>
              <a:t> (MAND, SAND, DIDD)</a:t>
            </a:r>
          </a:p>
          <a:p>
            <a:r>
              <a:rPr lang="en-US" sz="2400" dirty="0" err="1" smtClean="0"/>
              <a:t>Mogelijkheid</a:t>
            </a:r>
            <a:r>
              <a:rPr lang="en-US" sz="2400" dirty="0" smtClean="0"/>
              <a:t> tot </a:t>
            </a:r>
            <a:r>
              <a:rPr lang="en-US" sz="2400" dirty="0" err="1" smtClean="0"/>
              <a:t>actieve</a:t>
            </a:r>
            <a:r>
              <a:rPr lang="en-US" sz="2400" dirty="0" smtClean="0"/>
              <a:t> </a:t>
            </a:r>
            <a:r>
              <a:rPr lang="en-US" sz="2400" dirty="0" err="1" smtClean="0"/>
              <a:t>sturing</a:t>
            </a:r>
            <a:r>
              <a:rPr lang="en-US" sz="2400" dirty="0" smtClean="0"/>
              <a:t>/</a:t>
            </a:r>
            <a:r>
              <a:rPr lang="en-US" sz="2400" dirty="0" err="1" smtClean="0"/>
              <a:t>bijdrage</a:t>
            </a:r>
            <a:r>
              <a:rPr lang="en-US" sz="2400" dirty="0" smtClean="0"/>
              <a:t> </a:t>
            </a:r>
            <a:r>
              <a:rPr lang="en-US" sz="2400" dirty="0" err="1" smtClean="0"/>
              <a:t>ontwikkel</a:t>
            </a:r>
            <a:r>
              <a:rPr lang="en-US" sz="2400" dirty="0" smtClean="0"/>
              <a:t> </a:t>
            </a:r>
            <a:r>
              <a:rPr lang="en-US" sz="2400" dirty="0" err="1" smtClean="0"/>
              <a:t>proces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971600" y="2564904"/>
            <a:ext cx="165618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71800" y="2564904"/>
            <a:ext cx="3744416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95936" y="2924944"/>
            <a:ext cx="2880320" cy="2160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Ontstaan</a:t>
            </a:r>
            <a:r>
              <a:rPr lang="en-US" sz="2400" dirty="0" smtClean="0"/>
              <a:t> </a:t>
            </a:r>
            <a:r>
              <a:rPr lang="en-US" sz="2400" dirty="0" err="1" smtClean="0"/>
              <a:t>vanuit</a:t>
            </a:r>
            <a:r>
              <a:rPr lang="en-US" sz="2400" dirty="0" smtClean="0"/>
              <a:t> de </a:t>
            </a:r>
            <a:r>
              <a:rPr lang="en-US" sz="2400" dirty="0" err="1" smtClean="0"/>
              <a:t>behoefte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oplossing</a:t>
            </a:r>
            <a:r>
              <a:rPr lang="en-US" sz="2400" dirty="0" smtClean="0"/>
              <a:t> </a:t>
            </a:r>
            <a:r>
              <a:rPr lang="en-US" sz="2400" dirty="0" err="1" smtClean="0"/>
              <a:t>waarmee</a:t>
            </a:r>
            <a:r>
              <a:rPr lang="en-US" sz="2400" dirty="0" smtClean="0"/>
              <a:t> op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schaal</a:t>
            </a:r>
            <a:r>
              <a:rPr lang="en-US" sz="2400" dirty="0" smtClean="0"/>
              <a:t> </a:t>
            </a:r>
            <a:r>
              <a:rPr lang="en-US" sz="2400" dirty="0" err="1" smtClean="0"/>
              <a:t>verschillende</a:t>
            </a:r>
            <a:r>
              <a:rPr lang="en-US" sz="2400" dirty="0" smtClean="0"/>
              <a:t> </a:t>
            </a:r>
            <a:r>
              <a:rPr lang="en-US" sz="2400" dirty="0" err="1" smtClean="0"/>
              <a:t>annotatielagen</a:t>
            </a:r>
            <a:r>
              <a:rPr lang="en-US" sz="2400" dirty="0" smtClean="0"/>
              <a:t> </a:t>
            </a:r>
            <a:r>
              <a:rPr lang="en-US" sz="2400" dirty="0" err="1" smtClean="0"/>
              <a:t>doorzocht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redelijke</a:t>
            </a:r>
            <a:r>
              <a:rPr lang="en-US" sz="2400" dirty="0" smtClean="0"/>
              <a:t> response </a:t>
            </a:r>
            <a:r>
              <a:rPr lang="en-US" sz="2400" dirty="0" err="1" smtClean="0"/>
              <a:t>tijd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757" y="294128"/>
            <a:ext cx="1969755" cy="6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8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n 17"/>
          <p:cNvSpPr/>
          <p:nvPr/>
        </p:nvSpPr>
        <p:spPr bwMode="auto">
          <a:xfrm>
            <a:off x="2483768" y="3789040"/>
            <a:ext cx="1296144" cy="1008112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2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Dependent</a:t>
            </a:r>
            <a:endParaRPr lang="en-US" sz="1800" i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Title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Gebaseerd</a:t>
            </a:r>
            <a:r>
              <a:rPr lang="en-US" sz="2400" dirty="0" smtClean="0"/>
              <a:t> op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uitbreiding</a:t>
            </a:r>
            <a:r>
              <a:rPr lang="en-US" sz="2400" dirty="0" smtClean="0"/>
              <a:t> van </a:t>
            </a:r>
            <a:r>
              <a:rPr lang="en-US" sz="2400" dirty="0" err="1" smtClean="0"/>
              <a:t>Lucene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Geïntegreerd</a:t>
            </a:r>
            <a:r>
              <a:rPr lang="en-US" sz="2400" dirty="0"/>
              <a:t>  </a:t>
            </a:r>
            <a:r>
              <a:rPr lang="en-US" sz="2400" dirty="0" smtClean="0"/>
              <a:t>met SOLR met </a:t>
            </a:r>
            <a:r>
              <a:rPr lang="en-US" sz="2400" dirty="0" err="1" smtClean="0"/>
              <a:t>behoud</a:t>
            </a:r>
            <a:r>
              <a:rPr lang="en-US" sz="2400" dirty="0" smtClean="0"/>
              <a:t> van </a:t>
            </a:r>
            <a:r>
              <a:rPr lang="en-US" sz="2400" dirty="0" err="1" smtClean="0"/>
              <a:t>bestaande</a:t>
            </a:r>
            <a:r>
              <a:rPr lang="en-US" sz="2400" dirty="0" smtClean="0"/>
              <a:t> </a:t>
            </a:r>
            <a:r>
              <a:rPr lang="en-US" sz="2400" dirty="0" err="1" smtClean="0"/>
              <a:t>functionaliteit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sharding</a:t>
            </a:r>
            <a:r>
              <a:rPr lang="en-US" sz="2400" dirty="0" smtClean="0"/>
              <a:t> en merging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MTAS </a:t>
            </a:r>
            <a:r>
              <a:rPr lang="en-US" dirty="0" err="1" smtClean="0"/>
              <a:t>technisch</a:t>
            </a:r>
            <a:endParaRPr lang="en-US" dirty="0"/>
          </a:p>
        </p:txBody>
      </p:sp>
      <p:sp>
        <p:nvSpPr>
          <p:cNvPr id="5" name="Can 4"/>
          <p:cNvSpPr/>
          <p:nvPr/>
        </p:nvSpPr>
        <p:spPr bwMode="auto">
          <a:xfrm>
            <a:off x="755576" y="3789040"/>
            <a:ext cx="1296144" cy="1008112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2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1" dirty="0" smtClean="0"/>
              <a:t>Title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Arrow Connector 11"/>
          <p:cNvCxnSpPr>
            <a:stCxn id="20" idx="1"/>
          </p:cNvCxnSpPr>
          <p:nvPr/>
        </p:nvCxnSpPr>
        <p:spPr bwMode="auto">
          <a:xfrm flipV="1">
            <a:off x="2195736" y="5453936"/>
            <a:ext cx="0" cy="427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95736" y="4653136"/>
            <a:ext cx="639688" cy="728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475656" y="4653136"/>
            <a:ext cx="64807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n 18"/>
          <p:cNvSpPr/>
          <p:nvPr/>
        </p:nvSpPr>
        <p:spPr bwMode="auto">
          <a:xfrm>
            <a:off x="5508104" y="3717032"/>
            <a:ext cx="2520280" cy="1296144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2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Title 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+ 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Dependent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Title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5589240"/>
            <a:ext cx="23551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Sharding</a:t>
            </a:r>
            <a:endParaRPr lang="en-US" sz="1600" b="1" i="1" dirty="0" smtClean="0"/>
          </a:p>
          <a:p>
            <a:r>
              <a:rPr lang="en-US" sz="1600" i="1" dirty="0" err="1" smtClean="0"/>
              <a:t>Splitsen</a:t>
            </a:r>
            <a:r>
              <a:rPr lang="en-US" sz="1600" i="1" dirty="0" smtClean="0"/>
              <a:t> van </a:t>
            </a:r>
            <a:r>
              <a:rPr lang="en-US" sz="1600" i="1" dirty="0" err="1" smtClean="0"/>
              <a:t>zoekvraag</a:t>
            </a:r>
            <a:endParaRPr lang="en-US" sz="1600" i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067944" y="4365104"/>
            <a:ext cx="115212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067944" y="3789040"/>
            <a:ext cx="103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Merging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6876256" y="4797152"/>
            <a:ext cx="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979712" y="5970766"/>
            <a:ext cx="35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?</a:t>
            </a:r>
            <a:endParaRPr lang="en-US" sz="1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33315" y="6021288"/>
            <a:ext cx="35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9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624" y="1484784"/>
            <a:ext cx="3898776" cy="27649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Dependent Title</a:t>
            </a:r>
          </a:p>
          <a:p>
            <a:pPr marL="0" indent="0">
              <a:buNone/>
            </a:pPr>
            <a:r>
              <a:rPr lang="en-US" sz="2400" dirty="0" smtClean="0"/>
              <a:t>131177 </a:t>
            </a:r>
            <a:r>
              <a:rPr lang="en-US" sz="2400" dirty="0" err="1" smtClean="0"/>
              <a:t>documenten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3015 </a:t>
            </a:r>
            <a:r>
              <a:rPr lang="en-US" sz="2400" dirty="0" err="1" smtClean="0"/>
              <a:t>woorden</a:t>
            </a:r>
            <a:r>
              <a:rPr lang="en-US" sz="2400" dirty="0" smtClean="0"/>
              <a:t> per document (</a:t>
            </a:r>
            <a:r>
              <a:rPr lang="en-US" sz="2400" dirty="0" err="1" smtClean="0"/>
              <a:t>gemiddeld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mediaan</a:t>
            </a:r>
            <a:r>
              <a:rPr lang="en-US" sz="2400" dirty="0" smtClean="0"/>
              <a:t> 1402 </a:t>
            </a:r>
            <a:r>
              <a:rPr lang="en-US" sz="2400" dirty="0" err="1" smtClean="0"/>
              <a:t>woorden</a:t>
            </a:r>
            <a:r>
              <a:rPr lang="en-US" sz="2400" dirty="0" smtClean="0"/>
              <a:t> per document)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Cijfertjes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DBNL in MTAS</a:t>
            </a:r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9552" y="1484784"/>
            <a:ext cx="3898776" cy="276490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 smtClean="0"/>
              <a:t>Title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9465 </a:t>
            </a:r>
            <a:r>
              <a:rPr lang="en-US" sz="2400" dirty="0" err="1" smtClean="0"/>
              <a:t>documenten</a:t>
            </a: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71577 </a:t>
            </a:r>
            <a:r>
              <a:rPr lang="en-US" sz="2400" dirty="0" err="1" smtClean="0"/>
              <a:t>woorden</a:t>
            </a:r>
            <a:r>
              <a:rPr lang="en-US" sz="2400" dirty="0" smtClean="0"/>
              <a:t> per document (</a:t>
            </a:r>
            <a:r>
              <a:rPr lang="en-US" sz="2400" dirty="0" err="1" smtClean="0"/>
              <a:t>gemiddeld</a:t>
            </a:r>
            <a:r>
              <a:rPr lang="en-US" sz="2400" dirty="0" smtClean="0"/>
              <a:t>)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mediaan</a:t>
            </a:r>
            <a:r>
              <a:rPr lang="en-US" sz="2400" dirty="0" smtClean="0"/>
              <a:t> 25014 </a:t>
            </a:r>
            <a:r>
              <a:rPr lang="en-US" sz="2400" dirty="0" err="1" smtClean="0"/>
              <a:t>woorden</a:t>
            </a:r>
            <a:r>
              <a:rPr lang="en-US" sz="2400" dirty="0" smtClean="0"/>
              <a:t> per document)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115616" y="4365104"/>
            <a:ext cx="6552728" cy="2016224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 err="1" smtClean="0"/>
              <a:t>Totaal</a:t>
            </a:r>
            <a:endParaRPr lang="en-US" sz="2400" b="1" dirty="0" smtClean="0"/>
          </a:p>
          <a:p>
            <a:pPr marL="0" indent="0">
              <a:buFontTx/>
              <a:buNone/>
            </a:pPr>
            <a:r>
              <a:rPr lang="en-US" sz="2400" dirty="0"/>
              <a:t>1073006501 </a:t>
            </a:r>
            <a:r>
              <a:rPr lang="en-US" sz="2400" dirty="0" err="1" smtClean="0"/>
              <a:t>woorden</a:t>
            </a:r>
            <a:r>
              <a:rPr lang="en-US" sz="2400" dirty="0" smtClean="0"/>
              <a:t> (</a:t>
            </a:r>
            <a:r>
              <a:rPr lang="en-US" sz="2400" dirty="0" err="1" smtClean="0"/>
              <a:t>meer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1 </a:t>
            </a:r>
            <a:r>
              <a:rPr lang="en-US" sz="2400" dirty="0" err="1" smtClean="0"/>
              <a:t>miljard</a:t>
            </a:r>
            <a:r>
              <a:rPr lang="en-US" sz="2400" dirty="0" smtClean="0"/>
              <a:t>)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~ 10 </a:t>
            </a:r>
            <a:r>
              <a:rPr lang="en-US" sz="2400" dirty="0" err="1" smtClean="0"/>
              <a:t>annotaties</a:t>
            </a:r>
            <a:r>
              <a:rPr lang="en-US" sz="2400" dirty="0" smtClean="0"/>
              <a:t> per </a:t>
            </a:r>
            <a:r>
              <a:rPr lang="en-US" sz="2400" dirty="0" err="1" smtClean="0"/>
              <a:t>woord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 10 </a:t>
            </a:r>
            <a:r>
              <a:rPr lang="en-US" sz="2400" dirty="0" err="1" smtClean="0">
                <a:sym typeface="Wingdings"/>
              </a:rPr>
              <a:t>miljard</a:t>
            </a:r>
            <a:r>
              <a:rPr lang="en-US" sz="2400" dirty="0" smtClean="0">
                <a:sym typeface="Wingdings"/>
              </a:rPr>
              <a:t> 						</a:t>
            </a:r>
            <a:r>
              <a:rPr lang="en-US" sz="2400" dirty="0" err="1" smtClean="0">
                <a:sym typeface="Wingdings"/>
              </a:rPr>
              <a:t>tokenposities</a:t>
            </a: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956376" y="260648"/>
            <a:ext cx="1403648" cy="61926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200" b="1" dirty="0"/>
              <a:t>t</a:t>
            </a:r>
          </a:p>
          <a:p>
            <a:pPr marL="0" indent="0">
              <a:buFontTx/>
              <a:buNone/>
            </a:pPr>
            <a:r>
              <a:rPr lang="en-US" sz="1200" b="1" dirty="0"/>
              <a:t>lemma</a:t>
            </a:r>
          </a:p>
          <a:p>
            <a:pPr marL="0" indent="0">
              <a:buFontTx/>
              <a:buNone/>
            </a:pPr>
            <a:r>
              <a:rPr lang="en-US" sz="1200" b="1" dirty="0" err="1"/>
              <a:t>pos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/>
              <a:t>entity</a:t>
            </a:r>
          </a:p>
          <a:p>
            <a:pPr marL="0" indent="0">
              <a:buFontTx/>
              <a:buNone/>
            </a:pPr>
            <a:r>
              <a:rPr lang="en-US" sz="1200" b="1" dirty="0" err="1"/>
              <a:t>feat.tokentype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feat.pos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feat.ntype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feat.getal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feat.graad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feat.genus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feat.naamval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feat.positie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feat.buiging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feat.getal</a:t>
            </a:r>
            <a:r>
              <a:rPr lang="en-US" sz="1200" b="1" dirty="0"/>
              <a:t>-n</a:t>
            </a:r>
          </a:p>
          <a:p>
            <a:pPr marL="0" indent="0">
              <a:buFontTx/>
              <a:buNone/>
            </a:pPr>
            <a:r>
              <a:rPr lang="en-US" sz="1200" b="1" dirty="0" err="1"/>
              <a:t>feat.wvorm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feat.pvtijd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feat.pvagr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feat.numtype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feat.vwtype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feat.pdtype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feat.persoon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feat.status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feat.npagr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feat.lwtype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feat.vztype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feat.conjtype</a:t>
            </a:r>
            <a:endParaRPr lang="en-US" sz="1200" b="1" dirty="0"/>
          </a:p>
          <a:p>
            <a:pPr marL="0" indent="0">
              <a:buFontTx/>
              <a:buNone/>
            </a:pPr>
            <a:r>
              <a:rPr lang="en-US" sz="1200" b="1" dirty="0" err="1"/>
              <a:t>feat.spectype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3663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Ondersteuning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Corpus Query Language</a:t>
            </a:r>
          </a:p>
          <a:p>
            <a:pPr lvl="1"/>
            <a:r>
              <a:rPr lang="en-US" sz="2000" dirty="0" err="1" smtClean="0"/>
              <a:t>zoeken</a:t>
            </a:r>
            <a:r>
              <a:rPr lang="en-US" sz="2000" dirty="0" smtClean="0"/>
              <a:t> van token </a:t>
            </a:r>
            <a:r>
              <a:rPr lang="en-US" sz="2000" dirty="0" err="1" smtClean="0"/>
              <a:t>geannoteerde</a:t>
            </a:r>
            <a:r>
              <a:rPr lang="en-US" sz="2000" dirty="0" smtClean="0"/>
              <a:t> </a:t>
            </a:r>
            <a:r>
              <a:rPr lang="en-US" sz="2000" dirty="0" err="1" smtClean="0"/>
              <a:t>sequenties</a:t>
            </a:r>
            <a:endParaRPr lang="en-US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 err="1" smtClean="0"/>
              <a:t>Resultaten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document set of </a:t>
            </a:r>
            <a:r>
              <a:rPr lang="en-US" sz="2400" dirty="0" err="1" smtClean="0"/>
              <a:t>als</a:t>
            </a:r>
            <a:r>
              <a:rPr lang="en-US" sz="2400" dirty="0" smtClean="0"/>
              <a:t>  </a:t>
            </a:r>
            <a:r>
              <a:rPr lang="en-US" sz="2400" dirty="0" err="1" smtClean="0"/>
              <a:t>kwic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Tellingen</a:t>
            </a:r>
            <a:r>
              <a:rPr lang="en-US" sz="2400" dirty="0" smtClean="0"/>
              <a:t> over </a:t>
            </a:r>
            <a:r>
              <a:rPr lang="en-US" sz="2400" dirty="0" err="1" smtClean="0"/>
              <a:t>resultaten</a:t>
            </a:r>
            <a:r>
              <a:rPr lang="en-US" sz="2400" dirty="0" smtClean="0"/>
              <a:t> sets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(#hits, #hits per document)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Ondersteuning</a:t>
            </a:r>
            <a:r>
              <a:rPr lang="en-US" sz="2400" dirty="0" smtClean="0"/>
              <a:t> van </a:t>
            </a:r>
            <a:r>
              <a:rPr lang="en-US" sz="2400" dirty="0" err="1" smtClean="0"/>
              <a:t>statische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informatie</a:t>
            </a:r>
            <a:r>
              <a:rPr lang="en-US" sz="2400" dirty="0" smtClean="0"/>
              <a:t> over </a:t>
            </a:r>
            <a:r>
              <a:rPr lang="en-US" sz="2400" dirty="0" err="1" smtClean="0"/>
              <a:t>resultaat</a:t>
            </a:r>
            <a:r>
              <a:rPr lang="en-US" sz="2400" dirty="0" smtClean="0"/>
              <a:t> set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Directe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integratie</a:t>
            </a:r>
            <a:r>
              <a:rPr lang="en-US" sz="2400" dirty="0" smtClean="0"/>
              <a:t> met </a:t>
            </a:r>
            <a:r>
              <a:rPr lang="en-US" sz="2400" dirty="0" err="1" smtClean="0"/>
              <a:t>Nederlab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Huidige</a:t>
            </a:r>
            <a:r>
              <a:rPr lang="en-US" sz="3600" dirty="0" smtClean="0"/>
              <a:t> MTAS </a:t>
            </a:r>
            <a:r>
              <a:rPr lang="en-US" sz="3600" dirty="0" err="1" smtClean="0"/>
              <a:t>mogelijkheden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41" y="5661745"/>
            <a:ext cx="2095387" cy="7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Zoeken</a:t>
            </a:r>
            <a:r>
              <a:rPr lang="en-US" sz="2400" b="1" dirty="0" smtClean="0"/>
              <a:t> op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ersonen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lokaties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producten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gebeurtenissen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of‘anders</a:t>
            </a:r>
            <a:r>
              <a:rPr lang="en-US" sz="2400" b="1" dirty="0" smtClean="0"/>
              <a:t>’ in de data.</a:t>
            </a:r>
            <a:endParaRPr lang="nl-N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1143000"/>
          </a:xfrm>
        </p:spPr>
        <p:txBody>
          <a:bodyPr/>
          <a:lstStyle/>
          <a:p>
            <a:r>
              <a:rPr lang="en-US" sz="3200" i="1" dirty="0" smtClean="0"/>
              <a:t>Named Entity </a:t>
            </a:r>
            <a:r>
              <a:rPr lang="en-US" sz="3200" i="1" dirty="0" err="1" smtClean="0"/>
              <a:t>informatie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9043" y="3140968"/>
            <a:ext cx="145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[entity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loc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393" y="3563724"/>
            <a:ext cx="257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[entity="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loc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 &amp;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="N"]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736" y="4067780"/>
            <a:ext cx="30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[entity="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loc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 &amp;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="SPEC"]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4869160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[entity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=“eve”]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3926" y="5229200"/>
            <a:ext cx="149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[entity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=”pro"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5589240"/>
            <a:ext cx="163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[entity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=”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misc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648" y="4437112"/>
            <a:ext cx="307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[entity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=”per"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&amp;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="SPEC"]</a:t>
            </a:r>
          </a:p>
        </p:txBody>
      </p:sp>
    </p:spTree>
    <p:extLst>
      <p:ext uri="{BB962C8B-B14F-4D97-AF65-F5344CB8AC3E}">
        <p14:creationId xmlns:p14="http://schemas.microsoft.com/office/powerpoint/2010/main" val="71225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3.2.1 Existential/expletive ‘</a:t>
            </a:r>
            <a:r>
              <a:rPr lang="en-US" sz="2400" b="1" i="1" dirty="0" err="1" smtClean="0"/>
              <a:t>er</a:t>
            </a:r>
            <a:r>
              <a:rPr lang="en-US" sz="2400" b="1" i="1" dirty="0" smtClean="0"/>
              <a:t>’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i="1" dirty="0"/>
              <a:t>It is generally assumed that this type of '</a:t>
            </a:r>
            <a:r>
              <a:rPr lang="en-US" sz="1800" i="1" dirty="0" err="1"/>
              <a:t>er</a:t>
            </a:r>
            <a:r>
              <a:rPr lang="en-US" sz="1800" i="1" dirty="0"/>
              <a:t>' fills the </a:t>
            </a:r>
            <a:r>
              <a:rPr lang="en-US" sz="1800" i="1" dirty="0" smtClean="0"/>
              <a:t>subject </a:t>
            </a:r>
            <a:r>
              <a:rPr lang="en-US" sz="1800" i="1" dirty="0"/>
              <a:t>position or binds an empty subject position of </a:t>
            </a:r>
            <a:r>
              <a:rPr lang="en-US" sz="1800" i="1" dirty="0" smtClean="0"/>
              <a:t>the </a:t>
            </a:r>
            <a:r>
              <a:rPr lang="en-US" sz="1800" i="1" dirty="0"/>
              <a:t>definite subject has been moved in the verb </a:t>
            </a:r>
            <a:r>
              <a:rPr lang="en-US" sz="1800" i="1" dirty="0" smtClean="0"/>
              <a:t>phrase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b="1" i="1" dirty="0" err="1" smtClean="0"/>
              <a:t>Voorbeelden</a:t>
            </a:r>
            <a:r>
              <a:rPr lang="en-US" sz="1800" b="1" i="1" dirty="0" smtClean="0"/>
              <a:t>:</a:t>
            </a:r>
          </a:p>
          <a:p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loopt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jongen</a:t>
            </a:r>
            <a:r>
              <a:rPr lang="en-US" sz="2400" dirty="0"/>
              <a:t> in de </a:t>
            </a:r>
            <a:r>
              <a:rPr lang="en-US" sz="2400" dirty="0" err="1" smtClean="0"/>
              <a:t>tuin</a:t>
            </a:r>
            <a:endParaRPr lang="en-US" sz="2400" dirty="0"/>
          </a:p>
          <a:p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/>
              <a:t>liep</a:t>
            </a:r>
            <a:r>
              <a:rPr lang="en-US" sz="2400" dirty="0"/>
              <a:t> </a:t>
            </a:r>
            <a:r>
              <a:rPr lang="en-US" sz="2400" dirty="0" err="1"/>
              <a:t>gisterenavond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ons</a:t>
            </a:r>
            <a:r>
              <a:rPr lang="en-US" sz="2400" dirty="0"/>
              <a:t> </a:t>
            </a:r>
            <a:r>
              <a:rPr lang="en-US" sz="2400" dirty="0" err="1"/>
              <a:t>toch</a:t>
            </a:r>
            <a:r>
              <a:rPr lang="en-US" sz="2400" dirty="0"/>
              <a:t> op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gegeven</a:t>
            </a:r>
            <a:r>
              <a:rPr lang="en-US" sz="2400" dirty="0"/>
              <a:t> </a:t>
            </a:r>
            <a:r>
              <a:rPr lang="en-US" sz="2400" dirty="0" err="1"/>
              <a:t>ogenblik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muis</a:t>
            </a:r>
            <a:r>
              <a:rPr lang="en-US" sz="2400" dirty="0"/>
              <a:t> op de </a:t>
            </a:r>
            <a:r>
              <a:rPr lang="en-US" sz="2400" dirty="0" err="1"/>
              <a:t>tafel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en-US" sz="3600" i="1" dirty="0" smtClean="0"/>
              <a:t>The Adverbial pronoun ‘</a:t>
            </a:r>
            <a:r>
              <a:rPr lang="en-US" sz="3600" i="1" dirty="0" err="1" smtClean="0"/>
              <a:t>er</a:t>
            </a:r>
            <a:r>
              <a:rPr lang="en-US" sz="3600" i="1" dirty="0" smtClean="0"/>
              <a:t>’</a:t>
            </a:r>
            <a:endParaRPr lang="en-US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5147900"/>
            <a:ext cx="274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[lemma="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"][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="WW"]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76651" y="0"/>
            <a:ext cx="6307717" cy="6858000"/>
            <a:chOff x="1409700" y="0"/>
            <a:chExt cx="6307717" cy="6858000"/>
          </a:xfrm>
        </p:grpSpPr>
        <p:pic>
          <p:nvPicPr>
            <p:cNvPr id="5" name="Picture 4" descr="Schermafbeelding 2015-11-13 om 10.49.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00" y="0"/>
              <a:ext cx="6307717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79712" y="5013176"/>
              <a:ext cx="5472608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linkClick r:id="rId3"/>
                </a:rPr>
                <a:t>Gaps and Dummies.</a:t>
              </a:r>
              <a:r>
                <a:rPr lang="en-US" dirty="0"/>
                <a:t> / </a:t>
              </a:r>
              <a:r>
                <a:rPr lang="en-US" dirty="0">
                  <a:hlinkClick r:id="rId4"/>
                </a:rPr>
                <a:t>Bennis, H.J.</a:t>
              </a:r>
              <a:endParaRPr lang="en-US" dirty="0"/>
            </a:p>
            <a:p>
              <a:r>
                <a:rPr lang="en-US" dirty="0"/>
                <a:t>Amsterdam : Amsterdam University Press, 2005. 338 p. (reprint (1986) in Amsterdam Academic Archive (POD)).</a:t>
              </a:r>
            </a:p>
          </p:txBody>
        </p:sp>
        <p:pic>
          <p:nvPicPr>
            <p:cNvPr id="7" name="Picture 6" descr="Schermafbeelding 2015-11-13 om 10.51.1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925" y="188640"/>
              <a:ext cx="1485371" cy="1628800"/>
            </a:xfrm>
            <a:prstGeom prst="rect">
              <a:avLst/>
            </a:prstGeom>
          </p:spPr>
        </p:pic>
      </p:grpSp>
      <p:pic>
        <p:nvPicPr>
          <p:cNvPr id="10" name="Picture 9" descr="Schermafbeelding 2015-11-13 om 10.51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2" y="1"/>
            <a:ext cx="1157036" cy="126876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907704" y="1124744"/>
            <a:ext cx="6336704" cy="4896544"/>
            <a:chOff x="1907704" y="1124744"/>
            <a:chExt cx="6336704" cy="489654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499992" y="3573016"/>
              <a:ext cx="3744416" cy="2448272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</a:rPr>
                <a:t>Subject ???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Definite subject ???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Verb phrase ???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err="1" smtClean="0">
                  <a:solidFill>
                    <a:schemeClr val="bg1">
                      <a:lumMod val="65000"/>
                    </a:schemeClr>
                  </a:solidFill>
                </a:rPr>
                <a:t>Waar</a:t>
              </a:r>
              <a:r>
                <a:rPr lang="en-US" i="1" dirty="0" smtClean="0">
                  <a:solidFill>
                    <a:schemeClr val="bg1">
                      <a:lumMod val="65000"/>
                    </a:schemeClr>
                  </a:solidFill>
                </a:rPr>
                <a:t> is </a:t>
              </a:r>
              <a:r>
                <a:rPr lang="en-US" i="1" dirty="0" err="1" smtClean="0">
                  <a:solidFill>
                    <a:schemeClr val="bg1">
                      <a:lumMod val="65000"/>
                    </a:schemeClr>
                  </a:solidFill>
                </a:rPr>
                <a:t>mijn</a:t>
              </a:r>
              <a:r>
                <a:rPr lang="en-US" i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65000"/>
                    </a:schemeClr>
                  </a:solidFill>
                </a:rPr>
                <a:t>syntactische</a:t>
              </a:r>
              <a:r>
                <a:rPr lang="en-US" i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65000"/>
                    </a:schemeClr>
                  </a:solidFill>
                </a:rPr>
                <a:t>informatie</a:t>
              </a:r>
              <a:r>
                <a:rPr lang="en-US" i="1" dirty="0" smtClean="0">
                  <a:solidFill>
                    <a:schemeClr val="bg1">
                      <a:lumMod val="65000"/>
                    </a:schemeClr>
                  </a:solidFill>
                </a:rPr>
                <a:t>??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7020272" y="1124744"/>
              <a:ext cx="936104" cy="864096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5148064" y="2708920"/>
              <a:ext cx="288032" cy="936104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1907704" y="2924944"/>
              <a:ext cx="2448272" cy="1512168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3926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3.2.2 Prepositional '</a:t>
            </a:r>
            <a:r>
              <a:rPr lang="en-US" sz="2400" b="1" i="1" dirty="0" err="1"/>
              <a:t>er</a:t>
            </a:r>
            <a:r>
              <a:rPr lang="en-US" sz="2400" b="1" i="1" dirty="0"/>
              <a:t>’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i="1" dirty="0" smtClean="0"/>
              <a:t>In </a:t>
            </a:r>
            <a:r>
              <a:rPr lang="en-US" sz="1800" i="1" dirty="0"/>
              <a:t>ch.1 it has been argued that R-pronouns are base-generated within </a:t>
            </a:r>
            <a:r>
              <a:rPr lang="en-US" sz="1800" i="1" dirty="0" err="1"/>
              <a:t>pp</a:t>
            </a:r>
            <a:r>
              <a:rPr lang="en-US" sz="1800" i="1" dirty="0"/>
              <a:t> as arguments of P, carrying a structurally assigned </a:t>
            </a:r>
            <a:r>
              <a:rPr lang="en-US" sz="1800" i="1" dirty="0" err="1"/>
              <a:t>thematjc</a:t>
            </a:r>
            <a:r>
              <a:rPr lang="en-US" sz="1800" i="1" dirty="0"/>
              <a:t> role, as in (6). These R-pronouns can be moved out of PP, leaving the preposition stranded, as shown in (7). P-stranding turned out to be possible with R-pronouns only, since R-pronouns are base-generated to the left of P, whereas other arguments follow the head of PP. as </a:t>
            </a:r>
            <a:r>
              <a:rPr lang="en-US" sz="1800" i="1" dirty="0" smtClean="0"/>
              <a:t>…</a:t>
            </a:r>
            <a:endParaRPr lang="en-US" sz="1800" i="1" dirty="0"/>
          </a:p>
          <a:p>
            <a:pPr marL="0" indent="0">
              <a:buNone/>
            </a:pPr>
            <a:r>
              <a:rPr lang="en-US" sz="1800" b="1" i="1" dirty="0" err="1" smtClean="0"/>
              <a:t>Voorbeelden</a:t>
            </a:r>
            <a:r>
              <a:rPr lang="en-US" sz="1800" b="1" i="1" dirty="0" smtClean="0"/>
              <a:t>:</a:t>
            </a:r>
          </a:p>
          <a:p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met hem </a:t>
            </a:r>
            <a:r>
              <a:rPr lang="en-US" sz="2400" dirty="0" err="1"/>
              <a:t>er</a:t>
            </a:r>
            <a:r>
              <a:rPr lang="en-US" sz="2400" dirty="0"/>
              <a:t> over </a:t>
            </a:r>
            <a:r>
              <a:rPr lang="en-US" sz="2400" dirty="0" err="1" smtClean="0"/>
              <a:t>gesproken</a:t>
            </a:r>
            <a:endParaRPr lang="en-US" sz="2400" dirty="0" smtClean="0"/>
          </a:p>
          <a:p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met hem over </a:t>
            </a:r>
            <a:r>
              <a:rPr lang="en-US" sz="2400" dirty="0" err="1" smtClean="0"/>
              <a:t>gesproken</a:t>
            </a:r>
            <a:endParaRPr lang="en-US" sz="2400" dirty="0" smtClean="0"/>
          </a:p>
          <a:p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over </a:t>
            </a:r>
            <a:r>
              <a:rPr lang="en-US" sz="2400" dirty="0" err="1"/>
              <a:t>gesproken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en-US" sz="3600" i="1" dirty="0" smtClean="0"/>
              <a:t>The Adverbial pronoun ‘</a:t>
            </a:r>
            <a:r>
              <a:rPr lang="en-US" sz="3600" i="1" dirty="0" err="1" smtClean="0"/>
              <a:t>er</a:t>
            </a:r>
            <a:r>
              <a:rPr lang="en-US" sz="3600" i="1" dirty="0" smtClean="0"/>
              <a:t>’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363924"/>
            <a:ext cx="525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[lemma="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"][]{0,2}[lemma="over"][t="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gesproken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9" y="573499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[[lemma="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"][]{0,2}[lemma="over"][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="WW" &amp;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feat.wvorm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 &amp;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feat.buiging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zonder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 &amp;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feat.positie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vrij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</a:t>
            </a:r>
          </a:p>
        </p:txBody>
      </p:sp>
      <p:pic>
        <p:nvPicPr>
          <p:cNvPr id="6" name="Picture 5" descr="Schermafbeelding 2015-11-13 om 10.5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2" y="1"/>
            <a:ext cx="1157036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3.2.3 Quantitative '</a:t>
            </a:r>
            <a:r>
              <a:rPr lang="en-US" sz="2400" b="1" i="1" dirty="0" err="1" smtClean="0"/>
              <a:t>er</a:t>
            </a:r>
            <a:r>
              <a:rPr lang="en-US" sz="2400" b="1" i="1" dirty="0"/>
              <a:t>’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i="1" dirty="0" smtClean="0"/>
              <a:t>The </a:t>
            </a:r>
            <a:r>
              <a:rPr lang="en-US" sz="1800" i="1" dirty="0" err="1"/>
              <a:t>quantitave</a:t>
            </a:r>
            <a:r>
              <a:rPr lang="en-US" sz="1800" i="1" dirty="0"/>
              <a:t> use of '</a:t>
            </a:r>
            <a:r>
              <a:rPr lang="en-US" sz="1800" i="1" dirty="0" err="1"/>
              <a:t>er</a:t>
            </a:r>
            <a:r>
              <a:rPr lang="en-US" sz="1800" i="1" dirty="0"/>
              <a:t>' is found when there is a quantified NP containing an empty head or an empty N</a:t>
            </a: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b="1" i="1" dirty="0" err="1" smtClean="0"/>
              <a:t>Voorbeelden</a:t>
            </a:r>
            <a:r>
              <a:rPr lang="en-US" sz="1800" b="1" i="1" dirty="0" smtClean="0"/>
              <a:t>:</a:t>
            </a:r>
          </a:p>
          <a:p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gisteren</a:t>
            </a:r>
            <a:r>
              <a:rPr lang="en-US" sz="2400" dirty="0" smtClean="0"/>
              <a:t> twee </a:t>
            </a:r>
            <a:r>
              <a:rPr lang="en-US" sz="2400" dirty="0" err="1" smtClean="0"/>
              <a:t>gekocht</a:t>
            </a:r>
            <a:endParaRPr lang="en-US" sz="2400" dirty="0" smtClean="0"/>
          </a:p>
          <a:p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 smtClean="0"/>
              <a:t>haar</a:t>
            </a:r>
            <a:r>
              <a:rPr lang="en-US" sz="2400" dirty="0" smtClean="0"/>
              <a:t> </a:t>
            </a:r>
            <a:r>
              <a:rPr lang="en-US" sz="2400" dirty="0" err="1" smtClean="0"/>
              <a:t>veel</a:t>
            </a:r>
            <a:r>
              <a:rPr lang="en-US" sz="2400" dirty="0" smtClean="0"/>
              <a:t> </a:t>
            </a:r>
            <a:r>
              <a:rPr lang="en-US" sz="2400" dirty="0" err="1" smtClean="0"/>
              <a:t>gegeven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en-US" sz="3600" i="1" dirty="0" smtClean="0"/>
              <a:t>The Adverbial pronoun ‘</a:t>
            </a:r>
            <a:r>
              <a:rPr lang="en-US" sz="3600" i="1" dirty="0" err="1" smtClean="0"/>
              <a:t>er</a:t>
            </a:r>
            <a:r>
              <a:rPr lang="en-US" sz="3600" i="1" dirty="0" smtClean="0"/>
              <a:t>’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147900"/>
            <a:ext cx="451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[lemma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"][]{0,2}[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feat.numtype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="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hoofd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"]</a:t>
            </a:r>
          </a:p>
        </p:txBody>
      </p:sp>
      <p:pic>
        <p:nvPicPr>
          <p:cNvPr id="10" name="Picture 9" descr="Schermafbeelding 2015-11-13 om 10.5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2" y="1"/>
            <a:ext cx="1157036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29297</TotalTime>
  <Words>543</Words>
  <Application>Microsoft Macintosh PowerPoint</Application>
  <PresentationFormat>On-screen Show (4:3)</PresentationFormat>
  <Paragraphs>160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 Presentation</vt:lpstr>
      <vt:lpstr>1_Blank Presentation</vt:lpstr>
      <vt:lpstr>MTAS Multi Tier Annotation Search </vt:lpstr>
      <vt:lpstr>MTAS achtergrond</vt:lpstr>
      <vt:lpstr>MTAS technisch</vt:lpstr>
      <vt:lpstr>Cijfertjes DBNL in MTAS</vt:lpstr>
      <vt:lpstr>Huidige MTAS mogelijkheden</vt:lpstr>
      <vt:lpstr>Named Entity informatie</vt:lpstr>
      <vt:lpstr>The Adverbial pronoun ‘er’</vt:lpstr>
      <vt:lpstr>The Adverbial pronoun ‘er’</vt:lpstr>
      <vt:lpstr>The Adverbial pronoun ‘er’</vt:lpstr>
      <vt:lpstr>The Adverbial pronoun ‘er’</vt:lpstr>
      <vt:lpstr>MTAS uitbreidingen</vt:lpstr>
      <vt:lpstr>PowerPoint Presentation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Marc Kemps-Snijders</cp:lastModifiedBy>
  <cp:revision>253</cp:revision>
  <cp:lastPrinted>2015-11-13T12:16:12Z</cp:lastPrinted>
  <dcterms:created xsi:type="dcterms:W3CDTF">2014-09-25T05:22:47Z</dcterms:created>
  <dcterms:modified xsi:type="dcterms:W3CDTF">2015-11-17T12:55:31Z</dcterms:modified>
</cp:coreProperties>
</file>